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86"/>
  </p:notesMasterIdLst>
  <p:handoutMasterIdLst>
    <p:handoutMasterId r:id="rId87"/>
  </p:handoutMasterIdLst>
  <p:sldIdLst>
    <p:sldId id="256" r:id="rId5"/>
    <p:sldId id="277" r:id="rId6"/>
    <p:sldId id="394" r:id="rId7"/>
    <p:sldId id="421" r:id="rId8"/>
    <p:sldId id="422" r:id="rId9"/>
    <p:sldId id="423" r:id="rId10"/>
    <p:sldId id="395" r:id="rId11"/>
    <p:sldId id="396" r:id="rId12"/>
    <p:sldId id="397" r:id="rId13"/>
    <p:sldId id="413" r:id="rId14"/>
    <p:sldId id="398" r:id="rId15"/>
    <p:sldId id="399" r:id="rId16"/>
    <p:sldId id="403" r:id="rId17"/>
    <p:sldId id="406" r:id="rId18"/>
    <p:sldId id="401" r:id="rId19"/>
    <p:sldId id="404" r:id="rId20"/>
    <p:sldId id="446" r:id="rId21"/>
    <p:sldId id="414" r:id="rId22"/>
    <p:sldId id="405" r:id="rId23"/>
    <p:sldId id="407" r:id="rId24"/>
    <p:sldId id="408" r:id="rId25"/>
    <p:sldId id="409" r:id="rId26"/>
    <p:sldId id="415" r:id="rId27"/>
    <p:sldId id="424" r:id="rId28"/>
    <p:sldId id="410" r:id="rId29"/>
    <p:sldId id="416" r:id="rId30"/>
    <p:sldId id="365" r:id="rId31"/>
    <p:sldId id="417" r:id="rId32"/>
    <p:sldId id="382" r:id="rId33"/>
    <p:sldId id="383" r:id="rId34"/>
    <p:sldId id="419" r:id="rId35"/>
    <p:sldId id="420" r:id="rId36"/>
    <p:sldId id="385" r:id="rId37"/>
    <p:sldId id="386" r:id="rId38"/>
    <p:sldId id="387" r:id="rId39"/>
    <p:sldId id="425" r:id="rId40"/>
    <p:sldId id="426" r:id="rId41"/>
    <p:sldId id="427" r:id="rId42"/>
    <p:sldId id="428" r:id="rId43"/>
    <p:sldId id="429" r:id="rId44"/>
    <p:sldId id="430" r:id="rId45"/>
    <p:sldId id="431" r:id="rId46"/>
    <p:sldId id="432" r:id="rId47"/>
    <p:sldId id="433" r:id="rId48"/>
    <p:sldId id="434" r:id="rId49"/>
    <p:sldId id="435" r:id="rId50"/>
    <p:sldId id="436" r:id="rId51"/>
    <p:sldId id="437" r:id="rId52"/>
    <p:sldId id="438" r:id="rId53"/>
    <p:sldId id="439" r:id="rId54"/>
    <p:sldId id="440" r:id="rId55"/>
    <p:sldId id="441" r:id="rId56"/>
    <p:sldId id="442" r:id="rId57"/>
    <p:sldId id="443" r:id="rId58"/>
    <p:sldId id="444" r:id="rId59"/>
    <p:sldId id="445" r:id="rId60"/>
    <p:sldId id="447" r:id="rId61"/>
    <p:sldId id="448" r:id="rId62"/>
    <p:sldId id="449" r:id="rId63"/>
    <p:sldId id="450" r:id="rId64"/>
    <p:sldId id="451" r:id="rId65"/>
    <p:sldId id="452" r:id="rId66"/>
    <p:sldId id="453" r:id="rId67"/>
    <p:sldId id="454" r:id="rId68"/>
    <p:sldId id="455" r:id="rId69"/>
    <p:sldId id="456" r:id="rId70"/>
    <p:sldId id="457" r:id="rId71"/>
    <p:sldId id="458" r:id="rId72"/>
    <p:sldId id="459" r:id="rId73"/>
    <p:sldId id="460" r:id="rId74"/>
    <p:sldId id="461" r:id="rId75"/>
    <p:sldId id="462" r:id="rId76"/>
    <p:sldId id="463" r:id="rId77"/>
    <p:sldId id="464" r:id="rId78"/>
    <p:sldId id="465" r:id="rId79"/>
    <p:sldId id="466" r:id="rId80"/>
    <p:sldId id="467" r:id="rId81"/>
    <p:sldId id="468" r:id="rId82"/>
    <p:sldId id="469" r:id="rId83"/>
    <p:sldId id="470" r:id="rId84"/>
    <p:sldId id="471" r:id="rId8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2" userDrawn="1">
          <p15:clr>
            <a:srgbClr val="A4A3A4"/>
          </p15:clr>
        </p15:guide>
        <p15:guide id="2" pos="3144" userDrawn="1">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4B1156A-380E-4F78-BDF5-A606A8083BF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1245" autoAdjust="0"/>
  </p:normalViewPr>
  <p:slideViewPr>
    <p:cSldViewPr snapToGrid="0">
      <p:cViewPr varScale="1">
        <p:scale>
          <a:sx n="63" d="100"/>
          <a:sy n="63" d="100"/>
        </p:scale>
        <p:origin x="1020" y="60"/>
      </p:cViewPr>
      <p:guideLst>
        <p:guide orient="horz" pos="792"/>
        <p:guide pos="3144"/>
        <p:guide orient="horz" pos="960"/>
      </p:guideLst>
    </p:cSldViewPr>
  </p:slideViewPr>
  <p:outlineViewPr>
    <p:cViewPr>
      <p:scale>
        <a:sx n="33" d="100"/>
        <a:sy n="33" d="100"/>
      </p:scale>
      <p:origin x="0" y="-1194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8" d="100"/>
          <a:sy n="58" d="100"/>
        </p:scale>
        <p:origin x="3240" y="5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presProps" Target="presProp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viewProps" Target="viewProps.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microsoft.com/office/2018/10/relationships/authors" Targe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tableStyles" Target="tableStyles.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handoutMaster" Target="handoutMasters/handoutMaster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E72A9-67A2-4FB1-BBF6-740F2C2EAA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27B748C-466C-45D8-970C-D4FB4FE80C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8ABBF3-49A8-4B3F-9773-22E67695BB12}" type="datetimeFigureOut">
              <a:rPr lang="en-US" smtClean="0"/>
              <a:t>7/23/2024</a:t>
            </a:fld>
            <a:endParaRPr lang="en-US" dirty="0"/>
          </a:p>
        </p:txBody>
      </p:sp>
      <p:sp>
        <p:nvSpPr>
          <p:cNvPr id="4" name="Footer Placeholder 3">
            <a:extLst>
              <a:ext uri="{FF2B5EF4-FFF2-40B4-BE49-F238E27FC236}">
                <a16:creationId xmlns:a16="http://schemas.microsoft.com/office/drawing/2014/main" id="{EAA8C23F-271A-4B7C-87EC-108046165C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3E7ABF6-4152-4126-AC20-23B44A3111A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EB6193-5AA7-489B-8575-00593FC261DE}" type="slidenum">
              <a:rPr lang="en-US" smtClean="0"/>
              <a:t>‹#›</a:t>
            </a:fld>
            <a:endParaRPr lang="en-US" dirty="0"/>
          </a:p>
        </p:txBody>
      </p:sp>
    </p:spTree>
    <p:extLst>
      <p:ext uri="{BB962C8B-B14F-4D97-AF65-F5344CB8AC3E}">
        <p14:creationId xmlns:p14="http://schemas.microsoft.com/office/powerpoint/2010/main" val="130540547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jpeg>
</file>

<file path=ppt/media/image29.jpeg>
</file>

<file path=ppt/media/image3.png>
</file>

<file path=ppt/media/image30.jp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AC2B-A50D-4386-849A-6B59FB991B4C}" type="datetimeFigureOut">
              <a:rPr lang="en-US" smtClean="0"/>
              <a:t>7/23/2024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895658-EA1F-4910-80AB-4DA76E167475}" type="slidenum">
              <a:rPr lang="en-US" smtClean="0"/>
              <a:t>‹#›</a:t>
            </a:fld>
            <a:endParaRPr lang="en-US" dirty="0"/>
          </a:p>
        </p:txBody>
      </p:sp>
    </p:spTree>
    <p:extLst>
      <p:ext uri="{BB962C8B-B14F-4D97-AF65-F5344CB8AC3E}">
        <p14:creationId xmlns:p14="http://schemas.microsoft.com/office/powerpoint/2010/main" val="341477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895658-EA1F-4910-80AB-4DA76E167475}" type="slidenum">
              <a:rPr lang="en-US" smtClean="0"/>
              <a:t>1</a:t>
            </a:fld>
            <a:endParaRPr lang="en-US" dirty="0"/>
          </a:p>
        </p:txBody>
      </p:sp>
    </p:spTree>
    <p:extLst>
      <p:ext uri="{BB962C8B-B14F-4D97-AF65-F5344CB8AC3E}">
        <p14:creationId xmlns:p14="http://schemas.microsoft.com/office/powerpoint/2010/main" val="2456864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Choosing the right cloud platform depends on various factors such as business needs, budget, and integration with existing systems.</a:t>
            </a:r>
          </a:p>
          <a:p>
            <a:r>
              <a:rPr lang="en-US" dirty="0"/>
              <a:t>Consider your business goals and what each platform offers in terms of services and support.</a:t>
            </a:r>
          </a:p>
          <a:p>
            <a:r>
              <a:rPr lang="en-US" dirty="0"/>
              <a:t>Budget and cost considerations are crucial, as cloud services can quickly add up.</a:t>
            </a:r>
          </a:p>
          <a:p>
            <a:r>
              <a:rPr lang="en-US" dirty="0"/>
              <a:t>Ensure the platform integrates well with your existing infrastructure and meets your compliance and security requirements.</a:t>
            </a:r>
          </a:p>
          <a:p>
            <a:r>
              <a:rPr lang="en-US" dirty="0"/>
              <a:t>Evaluating these factors will help you make an informed decision.</a:t>
            </a:r>
          </a:p>
        </p:txBody>
      </p:sp>
      <p:sp>
        <p:nvSpPr>
          <p:cNvPr id="4" name="Slide Number Placeholder 3"/>
          <p:cNvSpPr>
            <a:spLocks noGrp="1"/>
          </p:cNvSpPr>
          <p:nvPr>
            <p:ph type="sldNum" sz="quarter" idx="5"/>
          </p:nvPr>
        </p:nvSpPr>
        <p:spPr/>
        <p:txBody>
          <a:bodyPr/>
          <a:lstStyle/>
          <a:p>
            <a:fld id="{10895658-EA1F-4910-80AB-4DA76E167475}" type="slidenum">
              <a:rPr lang="en-US" smtClean="0"/>
              <a:t>10</a:t>
            </a:fld>
            <a:endParaRPr lang="en-US" dirty="0"/>
          </a:p>
        </p:txBody>
      </p:sp>
    </p:spTree>
    <p:extLst>
      <p:ext uri="{BB962C8B-B14F-4D97-AF65-F5344CB8AC3E}">
        <p14:creationId xmlns:p14="http://schemas.microsoft.com/office/powerpoint/2010/main" val="17237189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UEBA:</a:t>
            </a:r>
            <a:r>
              <a:rPr lang="en-US" dirty="0"/>
              <a:t> User and Entity Behavior Analytics</a:t>
            </a:r>
          </a:p>
          <a:p>
            <a:r>
              <a:rPr lang="en-US" b="1" dirty="0"/>
              <a:t>SIEM:</a:t>
            </a:r>
            <a:r>
              <a:rPr lang="en-US" dirty="0"/>
              <a:t> Security Information and Event Management</a:t>
            </a:r>
          </a:p>
        </p:txBody>
      </p:sp>
      <p:sp>
        <p:nvSpPr>
          <p:cNvPr id="4" name="Slide Number Placeholder 3"/>
          <p:cNvSpPr>
            <a:spLocks noGrp="1"/>
          </p:cNvSpPr>
          <p:nvPr>
            <p:ph type="sldNum" sz="quarter" idx="5"/>
          </p:nvPr>
        </p:nvSpPr>
        <p:spPr/>
        <p:txBody>
          <a:bodyPr/>
          <a:lstStyle/>
          <a:p>
            <a:fld id="{10895658-EA1F-4910-80AB-4DA76E167475}" type="slidenum">
              <a:rPr lang="en-US" smtClean="0"/>
              <a:t>11</a:t>
            </a:fld>
            <a:endParaRPr lang="en-US" dirty="0"/>
          </a:p>
        </p:txBody>
      </p:sp>
    </p:spTree>
    <p:extLst>
      <p:ext uri="{BB962C8B-B14F-4D97-AF65-F5344CB8AC3E}">
        <p14:creationId xmlns:p14="http://schemas.microsoft.com/office/powerpoint/2010/main" val="29974270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cloud platform has its own strengths and unique offerings.</a:t>
            </a:r>
          </a:p>
          <a:p>
            <a:r>
              <a:rPr lang="en-US" dirty="0"/>
              <a:t>AWS is known for its comprehensive services and global reach.</a:t>
            </a:r>
          </a:p>
          <a:p>
            <a:r>
              <a:rPr lang="en-US" dirty="0"/>
              <a:t>Azure offers seamless integration with Microsoft products.</a:t>
            </a:r>
          </a:p>
          <a:p>
            <a:r>
              <a:rPr lang="en-US" dirty="0"/>
              <a:t>GCP excels in analytics and machine learning.</a:t>
            </a:r>
          </a:p>
          <a:p>
            <a:r>
              <a:rPr lang="en-US" dirty="0"/>
              <a:t>IBM Cloud provides robust AI capabilities with Watson.</a:t>
            </a:r>
          </a:p>
          <a:p>
            <a:r>
              <a:rPr lang="en-US" dirty="0"/>
              <a:t>Alibaba Cloud offers strong services for the Asian market.</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16</a:t>
            </a:fld>
            <a:endParaRPr lang="en-US" dirty="0"/>
          </a:p>
        </p:txBody>
      </p:sp>
    </p:spTree>
    <p:extLst>
      <p:ext uri="{BB962C8B-B14F-4D97-AF65-F5344CB8AC3E}">
        <p14:creationId xmlns:p14="http://schemas.microsoft.com/office/powerpoint/2010/main" val="32879183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17</a:t>
            </a:fld>
            <a:endParaRPr lang="en-US" dirty="0"/>
          </a:p>
        </p:txBody>
      </p:sp>
    </p:spTree>
    <p:extLst>
      <p:ext uri="{BB962C8B-B14F-4D97-AF65-F5344CB8AC3E}">
        <p14:creationId xmlns:p14="http://schemas.microsoft.com/office/powerpoint/2010/main" val="29764264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19</a:t>
            </a:fld>
            <a:endParaRPr lang="en-US" dirty="0"/>
          </a:p>
        </p:txBody>
      </p:sp>
    </p:spTree>
    <p:extLst>
      <p:ext uri="{BB962C8B-B14F-4D97-AF65-F5344CB8AC3E}">
        <p14:creationId xmlns:p14="http://schemas.microsoft.com/office/powerpoint/2010/main" val="608154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21</a:t>
            </a:fld>
            <a:endParaRPr lang="en-US" dirty="0"/>
          </a:p>
        </p:txBody>
      </p:sp>
    </p:spTree>
    <p:extLst>
      <p:ext uri="{BB962C8B-B14F-4D97-AF65-F5344CB8AC3E}">
        <p14:creationId xmlns:p14="http://schemas.microsoft.com/office/powerpoint/2010/main" val="37394682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25</a:t>
            </a:fld>
            <a:endParaRPr lang="en-US" dirty="0"/>
          </a:p>
        </p:txBody>
      </p:sp>
    </p:spTree>
    <p:extLst>
      <p:ext uri="{BB962C8B-B14F-4D97-AF65-F5344CB8AC3E}">
        <p14:creationId xmlns:p14="http://schemas.microsoft.com/office/powerpoint/2010/main" val="31635529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27</a:t>
            </a:fld>
            <a:endParaRPr lang="en-US" dirty="0"/>
          </a:p>
        </p:txBody>
      </p:sp>
    </p:spTree>
    <p:extLst>
      <p:ext uri="{BB962C8B-B14F-4D97-AF65-F5344CB8AC3E}">
        <p14:creationId xmlns:p14="http://schemas.microsoft.com/office/powerpoint/2010/main" val="38668013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28</a:t>
            </a:fld>
            <a:endParaRPr lang="en-US" dirty="0"/>
          </a:p>
        </p:txBody>
      </p:sp>
    </p:spTree>
    <p:extLst>
      <p:ext uri="{BB962C8B-B14F-4D97-AF65-F5344CB8AC3E}">
        <p14:creationId xmlns:p14="http://schemas.microsoft.com/office/powerpoint/2010/main" val="33408463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1F1F1F"/>
              </a:solidFill>
              <a:effectLst/>
              <a:highlight>
                <a:srgbClr val="FFFFFF"/>
              </a:highlight>
              <a:latin typeface="Google Sans"/>
            </a:endParaRPr>
          </a:p>
        </p:txBody>
      </p:sp>
      <p:sp>
        <p:nvSpPr>
          <p:cNvPr id="4" name="Slide Number Placeholder 3"/>
          <p:cNvSpPr>
            <a:spLocks noGrp="1"/>
          </p:cNvSpPr>
          <p:nvPr>
            <p:ph type="sldNum" sz="quarter" idx="5"/>
          </p:nvPr>
        </p:nvSpPr>
        <p:spPr/>
        <p:txBody>
          <a:bodyPr/>
          <a:lstStyle/>
          <a:p>
            <a:fld id="{10895658-EA1F-4910-80AB-4DA76E167475}" type="slidenum">
              <a:rPr lang="en-US" smtClean="0"/>
              <a:t>29</a:t>
            </a:fld>
            <a:endParaRPr lang="en-US" dirty="0"/>
          </a:p>
        </p:txBody>
      </p:sp>
    </p:spTree>
    <p:extLst>
      <p:ext uri="{BB962C8B-B14F-4D97-AF65-F5344CB8AC3E}">
        <p14:creationId xmlns:p14="http://schemas.microsoft.com/office/powerpoint/2010/main" val="442502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examining different cloud access points, including platforms, web application frameworks, and web hosting services. Then, we'll explore the fascinating world of web applications and APIs (Application Programming Interfaces) in cloud computing. Finally, we'll shift our focus to the essential tools we use to interact with the cloud – web browsers like Internet Explorer, Mozilla Firefox, Safari, and Chrome. So, fasten your seatbelts and get ready to soar through the possibilities of cloud computing!</a:t>
            </a:r>
          </a:p>
        </p:txBody>
      </p:sp>
      <p:sp>
        <p:nvSpPr>
          <p:cNvPr id="4" name="Slide Number Placeholder 3"/>
          <p:cNvSpPr>
            <a:spLocks noGrp="1"/>
          </p:cNvSpPr>
          <p:nvPr>
            <p:ph type="sldNum" sz="quarter" idx="5"/>
          </p:nvPr>
        </p:nvSpPr>
        <p:spPr/>
        <p:txBody>
          <a:bodyPr/>
          <a:lstStyle/>
          <a:p>
            <a:fld id="{10895658-EA1F-4910-80AB-4DA76E167475}" type="slidenum">
              <a:rPr lang="en-US" smtClean="0"/>
              <a:t>2</a:t>
            </a:fld>
            <a:endParaRPr lang="en-US" dirty="0"/>
          </a:p>
        </p:txBody>
      </p:sp>
    </p:spTree>
    <p:extLst>
      <p:ext uri="{BB962C8B-B14F-4D97-AF65-F5344CB8AC3E}">
        <p14:creationId xmlns:p14="http://schemas.microsoft.com/office/powerpoint/2010/main" val="3217716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1F1F1F"/>
              </a:solidFill>
              <a:effectLst/>
              <a:highlight>
                <a:srgbClr val="FFFFFF"/>
              </a:highlight>
              <a:latin typeface="Google Sans"/>
            </a:endParaRPr>
          </a:p>
        </p:txBody>
      </p:sp>
      <p:sp>
        <p:nvSpPr>
          <p:cNvPr id="4" name="Slide Number Placeholder 3"/>
          <p:cNvSpPr>
            <a:spLocks noGrp="1"/>
          </p:cNvSpPr>
          <p:nvPr>
            <p:ph type="sldNum" sz="quarter" idx="5"/>
          </p:nvPr>
        </p:nvSpPr>
        <p:spPr/>
        <p:txBody>
          <a:bodyPr/>
          <a:lstStyle/>
          <a:p>
            <a:fld id="{10895658-EA1F-4910-80AB-4DA76E167475}" type="slidenum">
              <a:rPr lang="en-US" smtClean="0"/>
              <a:t>30</a:t>
            </a:fld>
            <a:endParaRPr lang="en-US" dirty="0"/>
          </a:p>
        </p:txBody>
      </p:sp>
    </p:spTree>
    <p:extLst>
      <p:ext uri="{BB962C8B-B14F-4D97-AF65-F5344CB8AC3E}">
        <p14:creationId xmlns:p14="http://schemas.microsoft.com/office/powerpoint/2010/main" val="20958006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Spring, which is widely used for enterprise-level Java applications.</a:t>
            </a:r>
          </a:p>
          <a:p>
            <a:r>
              <a:rPr lang="en-US" dirty="0"/>
              <a:t>Ruby on Rails, known for its convention over configuration principle, simplifying and speeding up development.</a:t>
            </a:r>
          </a:p>
          <a:p>
            <a:r>
              <a:rPr lang="en-US" dirty="0"/>
              <a:t>Django, which promotes rapid development and comes with a robust set of features.</a:t>
            </a:r>
          </a:p>
          <a:p>
            <a:r>
              <a:rPr lang="en-US" dirty="0"/>
              <a:t>Node.js, enabling server-side scripting with JavaScript, known for its efficient, event-driven model."</a:t>
            </a:r>
          </a:p>
        </p:txBody>
      </p:sp>
      <p:sp>
        <p:nvSpPr>
          <p:cNvPr id="4" name="Slide Number Placeholder 3"/>
          <p:cNvSpPr>
            <a:spLocks noGrp="1"/>
          </p:cNvSpPr>
          <p:nvPr>
            <p:ph type="sldNum" sz="quarter" idx="5"/>
          </p:nvPr>
        </p:nvSpPr>
        <p:spPr/>
        <p:txBody>
          <a:bodyPr/>
          <a:lstStyle/>
          <a:p>
            <a:fld id="{10895658-EA1F-4910-80AB-4DA76E167475}" type="slidenum">
              <a:rPr lang="en-US" smtClean="0"/>
              <a:t>31</a:t>
            </a:fld>
            <a:endParaRPr lang="en-US" dirty="0"/>
          </a:p>
        </p:txBody>
      </p:sp>
    </p:spTree>
    <p:extLst>
      <p:ext uri="{BB962C8B-B14F-4D97-AF65-F5344CB8AC3E}">
        <p14:creationId xmlns:p14="http://schemas.microsoft.com/office/powerpoint/2010/main" val="20621907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Spring is a powerful framework used primarily for enterprise-level Java applications. It offers features like dependency injection, aspect-oriented programming, and transaction management, which help in building robust and maintainable applications. Additionally, it integrates seamlessly with other Java libraries and frameworks, making it a versatile choice for developers.</a:t>
            </a:r>
          </a:p>
        </p:txBody>
      </p:sp>
      <p:sp>
        <p:nvSpPr>
          <p:cNvPr id="4" name="Slide Number Placeholder 3"/>
          <p:cNvSpPr>
            <a:spLocks noGrp="1"/>
          </p:cNvSpPr>
          <p:nvPr>
            <p:ph type="sldNum" sz="quarter" idx="5"/>
          </p:nvPr>
        </p:nvSpPr>
        <p:spPr/>
        <p:txBody>
          <a:bodyPr/>
          <a:lstStyle/>
          <a:p>
            <a:fld id="{10895658-EA1F-4910-80AB-4DA76E167475}" type="slidenum">
              <a:rPr lang="en-US" smtClean="0"/>
              <a:t>32</a:t>
            </a:fld>
            <a:endParaRPr lang="en-US" dirty="0"/>
          </a:p>
        </p:txBody>
      </p:sp>
    </p:spTree>
    <p:extLst>
      <p:ext uri="{BB962C8B-B14F-4D97-AF65-F5344CB8AC3E}">
        <p14:creationId xmlns:p14="http://schemas.microsoft.com/office/powerpoint/2010/main" val="30426265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F1F1F"/>
                </a:solidFill>
                <a:effectLst/>
                <a:highlight>
                  <a:srgbClr val="FFFFFF"/>
                </a:highlight>
                <a:latin typeface="Google Sans"/>
              </a:rPr>
              <a:t>Ruby on Rails is known for its convention over configuration principle, which reduces the need for boilerplate code and accelerates development. It provides pre-built modules that handle common web development tasks, allowing developers to focus on unique features. Its use of Ruby syntax encourages clean and readable code.</a:t>
            </a:r>
          </a:p>
        </p:txBody>
      </p:sp>
      <p:sp>
        <p:nvSpPr>
          <p:cNvPr id="4" name="Slide Number Placeholder 3"/>
          <p:cNvSpPr>
            <a:spLocks noGrp="1"/>
          </p:cNvSpPr>
          <p:nvPr>
            <p:ph type="sldNum" sz="quarter" idx="5"/>
          </p:nvPr>
        </p:nvSpPr>
        <p:spPr/>
        <p:txBody>
          <a:bodyPr/>
          <a:lstStyle/>
          <a:p>
            <a:fld id="{10895658-EA1F-4910-80AB-4DA76E167475}" type="slidenum">
              <a:rPr lang="en-US" smtClean="0"/>
              <a:t>33</a:t>
            </a:fld>
            <a:endParaRPr lang="en-US" dirty="0"/>
          </a:p>
        </p:txBody>
      </p:sp>
    </p:spTree>
    <p:extLst>
      <p:ext uri="{BB962C8B-B14F-4D97-AF65-F5344CB8AC3E}">
        <p14:creationId xmlns:p14="http://schemas.microsoft.com/office/powerpoint/2010/main" val="4322144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F1F1F"/>
                </a:solidFill>
                <a:effectLst/>
                <a:highlight>
                  <a:srgbClr val="FFFFFF"/>
                </a:highlight>
                <a:latin typeface="Google Sans"/>
              </a:rPr>
              <a:t>Django is a high-level Python framework that promotes rapid development and clean, pragmatic design. It comes with many built-in features, such as an ORM, authentication system, and admin interface. Django is known for its security and scalability, making it a popular choice for web applications.</a:t>
            </a:r>
          </a:p>
        </p:txBody>
      </p:sp>
      <p:sp>
        <p:nvSpPr>
          <p:cNvPr id="4" name="Slide Number Placeholder 3"/>
          <p:cNvSpPr>
            <a:spLocks noGrp="1"/>
          </p:cNvSpPr>
          <p:nvPr>
            <p:ph type="sldNum" sz="quarter" idx="5"/>
          </p:nvPr>
        </p:nvSpPr>
        <p:spPr/>
        <p:txBody>
          <a:bodyPr/>
          <a:lstStyle/>
          <a:p>
            <a:fld id="{10895658-EA1F-4910-80AB-4DA76E167475}" type="slidenum">
              <a:rPr lang="en-US" smtClean="0"/>
              <a:t>34</a:t>
            </a:fld>
            <a:endParaRPr lang="en-US" dirty="0"/>
          </a:p>
        </p:txBody>
      </p:sp>
    </p:spTree>
    <p:extLst>
      <p:ext uri="{BB962C8B-B14F-4D97-AF65-F5344CB8AC3E}">
        <p14:creationId xmlns:p14="http://schemas.microsoft.com/office/powerpoint/2010/main" val="35292930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1F1F1F"/>
              </a:solidFill>
              <a:effectLst/>
              <a:highlight>
                <a:srgbClr val="FFFFFF"/>
              </a:highlight>
              <a:latin typeface="Google Sans"/>
            </a:endParaRPr>
          </a:p>
        </p:txBody>
      </p:sp>
      <p:sp>
        <p:nvSpPr>
          <p:cNvPr id="4" name="Slide Number Placeholder 3"/>
          <p:cNvSpPr>
            <a:spLocks noGrp="1"/>
          </p:cNvSpPr>
          <p:nvPr>
            <p:ph type="sldNum" sz="quarter" idx="5"/>
          </p:nvPr>
        </p:nvSpPr>
        <p:spPr/>
        <p:txBody>
          <a:bodyPr/>
          <a:lstStyle/>
          <a:p>
            <a:fld id="{10895658-EA1F-4910-80AB-4DA76E167475}" type="slidenum">
              <a:rPr lang="en-US" smtClean="0"/>
              <a:t>35</a:t>
            </a:fld>
            <a:endParaRPr lang="en-US" dirty="0"/>
          </a:p>
        </p:txBody>
      </p:sp>
    </p:spTree>
    <p:extLst>
      <p:ext uri="{BB962C8B-B14F-4D97-AF65-F5344CB8AC3E}">
        <p14:creationId xmlns:p14="http://schemas.microsoft.com/office/powerpoint/2010/main" val="26842777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Node.js enables server-side scripting using JavaScript, making it a great choice for developers familiar with client-side JavaScript. Its event-driven, non-blocking I/O model ensures efficient handling of numerous concurrent connections, making it ideal for building scalable network applications.</a:t>
            </a:r>
          </a:p>
        </p:txBody>
      </p:sp>
      <p:sp>
        <p:nvSpPr>
          <p:cNvPr id="4" name="Slide Number Placeholder 3"/>
          <p:cNvSpPr>
            <a:spLocks noGrp="1"/>
          </p:cNvSpPr>
          <p:nvPr>
            <p:ph type="sldNum" sz="quarter" idx="5"/>
          </p:nvPr>
        </p:nvSpPr>
        <p:spPr/>
        <p:txBody>
          <a:bodyPr/>
          <a:lstStyle/>
          <a:p>
            <a:fld id="{10895658-EA1F-4910-80AB-4DA76E167475}" type="slidenum">
              <a:rPr lang="en-US" smtClean="0"/>
              <a:t>36</a:t>
            </a:fld>
            <a:endParaRPr lang="en-US" dirty="0"/>
          </a:p>
        </p:txBody>
      </p:sp>
    </p:spTree>
    <p:extLst>
      <p:ext uri="{BB962C8B-B14F-4D97-AF65-F5344CB8AC3E}">
        <p14:creationId xmlns:p14="http://schemas.microsoft.com/office/powerpoint/2010/main" val="42094773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web application frameworks offers several benefits:</a:t>
            </a:r>
          </a:p>
          <a:p>
            <a:r>
              <a:rPr lang="en-US" dirty="0"/>
              <a:t>They reduce development time by providing pre-written code libraries and built-in functionalities.</a:t>
            </a:r>
          </a:p>
          <a:p>
            <a:r>
              <a:rPr lang="en-US" dirty="0"/>
              <a:t>They ensure code quality and security through standardized structures and best practices.</a:t>
            </a:r>
          </a:p>
          <a:p>
            <a:r>
              <a:rPr lang="en-US" dirty="0"/>
              <a:t>They promote code maintainability with organized, modular code structures, facilitating easier collaboration among development teams.</a:t>
            </a:r>
          </a:p>
        </p:txBody>
      </p:sp>
      <p:sp>
        <p:nvSpPr>
          <p:cNvPr id="4" name="Slide Number Placeholder 3"/>
          <p:cNvSpPr>
            <a:spLocks noGrp="1"/>
          </p:cNvSpPr>
          <p:nvPr>
            <p:ph type="sldNum" sz="quarter" idx="5"/>
          </p:nvPr>
        </p:nvSpPr>
        <p:spPr/>
        <p:txBody>
          <a:bodyPr/>
          <a:lstStyle/>
          <a:p>
            <a:fld id="{10895658-EA1F-4910-80AB-4DA76E167475}" type="slidenum">
              <a:rPr lang="en-US" smtClean="0"/>
              <a:t>37</a:t>
            </a:fld>
            <a:endParaRPr lang="en-US" dirty="0"/>
          </a:p>
        </p:txBody>
      </p:sp>
    </p:spTree>
    <p:extLst>
      <p:ext uri="{BB962C8B-B14F-4D97-AF65-F5344CB8AC3E}">
        <p14:creationId xmlns:p14="http://schemas.microsoft.com/office/powerpoint/2010/main" val="28322212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Airbnb utilized Ruby on Rails for its rapid development and scaling needs.</a:t>
            </a:r>
          </a:p>
          <a:p>
            <a:r>
              <a:rPr lang="en-US" dirty="0"/>
              <a:t>Instagram leveraged Django’s robust features to support its rapid growth.</a:t>
            </a:r>
          </a:p>
          <a:p>
            <a:r>
              <a:rPr lang="en-US" dirty="0"/>
              <a:t>LinkedIn used Node.js to handle efficient, scalable connections.</a:t>
            </a:r>
          </a:p>
        </p:txBody>
      </p:sp>
      <p:sp>
        <p:nvSpPr>
          <p:cNvPr id="4" name="Slide Number Placeholder 3"/>
          <p:cNvSpPr>
            <a:spLocks noGrp="1"/>
          </p:cNvSpPr>
          <p:nvPr>
            <p:ph type="sldNum" sz="quarter" idx="5"/>
          </p:nvPr>
        </p:nvSpPr>
        <p:spPr/>
        <p:txBody>
          <a:bodyPr/>
          <a:lstStyle/>
          <a:p>
            <a:fld id="{10895658-EA1F-4910-80AB-4DA76E167475}" type="slidenum">
              <a:rPr lang="en-US" smtClean="0"/>
              <a:t>38</a:t>
            </a:fld>
            <a:endParaRPr lang="en-US" dirty="0"/>
          </a:p>
        </p:txBody>
      </p:sp>
    </p:spTree>
    <p:extLst>
      <p:ext uri="{BB962C8B-B14F-4D97-AF65-F5344CB8AC3E}">
        <p14:creationId xmlns:p14="http://schemas.microsoft.com/office/powerpoint/2010/main" val="40528536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these success stories, we can draw valuable lessons:</a:t>
            </a:r>
          </a:p>
          <a:p>
            <a:r>
              <a:rPr lang="en-US" dirty="0"/>
              <a:t>Airbnb's use of Ruby on Rails shows the importance of starting with a framework that supports rapid development and scalability.</a:t>
            </a:r>
          </a:p>
          <a:p>
            <a:r>
              <a:rPr lang="en-US" dirty="0"/>
              <a:t>Instagram’s experience with Django highlights the need to choose a framework with robust features that align with your project needs.</a:t>
            </a:r>
          </a:p>
          <a:p>
            <a:r>
              <a:rPr lang="en-US" dirty="0"/>
              <a:t>LinkedIn’s use of Node.js demonstrates the benefits of selecting a framework capable of handling high concurrency and scalability.</a:t>
            </a:r>
          </a:p>
        </p:txBody>
      </p:sp>
      <p:sp>
        <p:nvSpPr>
          <p:cNvPr id="4" name="Slide Number Placeholder 3"/>
          <p:cNvSpPr>
            <a:spLocks noGrp="1"/>
          </p:cNvSpPr>
          <p:nvPr>
            <p:ph type="sldNum" sz="quarter" idx="5"/>
          </p:nvPr>
        </p:nvSpPr>
        <p:spPr/>
        <p:txBody>
          <a:bodyPr/>
          <a:lstStyle/>
          <a:p>
            <a:fld id="{10895658-EA1F-4910-80AB-4DA76E167475}" type="slidenum">
              <a:rPr lang="en-US" smtClean="0"/>
              <a:t>39</a:t>
            </a:fld>
            <a:endParaRPr lang="en-US" dirty="0"/>
          </a:p>
        </p:txBody>
      </p:sp>
    </p:spTree>
    <p:extLst>
      <p:ext uri="{BB962C8B-B14F-4D97-AF65-F5344CB8AC3E}">
        <p14:creationId xmlns:p14="http://schemas.microsoft.com/office/powerpoint/2010/main" val="2912819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Cloud platforms act as one-stop shops for all your cloud computing needs. Imagine them as vast digital ecosystems offering a plethora of tools and services. These platforms provide the infrastructure, tools, and services needed to develop, deploy, and manage cloud applications. Some of the industry leaders in cloud platforms include Amazon Web Services (AWS), Microsoft Azure, Google Cloud Platform (GCP), IBM Cloud, and Alibaba Cloud. Each platform caters to diverse needs and offers a wide range of resources, such as virtual machines (VMs) for running applications, storage for data, databases, networking tools for connectivity, analytics services for data insights, and even machine learning capabilities. By leveraging cloud platforms, developers can focus on building innovative applications without worrying about managing underlying infrastructure.</a:t>
            </a:r>
          </a:p>
        </p:txBody>
      </p:sp>
      <p:sp>
        <p:nvSpPr>
          <p:cNvPr id="4" name="Slide Number Placeholder 3"/>
          <p:cNvSpPr>
            <a:spLocks noGrp="1"/>
          </p:cNvSpPr>
          <p:nvPr>
            <p:ph type="sldNum" sz="quarter" idx="5"/>
          </p:nvPr>
        </p:nvSpPr>
        <p:spPr/>
        <p:txBody>
          <a:bodyPr/>
          <a:lstStyle/>
          <a:p>
            <a:fld id="{10895658-EA1F-4910-80AB-4DA76E167475}" type="slidenum">
              <a:rPr lang="en-US" smtClean="0"/>
              <a:t>3</a:t>
            </a:fld>
            <a:endParaRPr lang="en-US" dirty="0"/>
          </a:p>
        </p:txBody>
      </p:sp>
    </p:spTree>
    <p:extLst>
      <p:ext uri="{BB962C8B-B14F-4D97-AF65-F5344CB8AC3E}">
        <p14:creationId xmlns:p14="http://schemas.microsoft.com/office/powerpoint/2010/main" val="24170149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 hosting services come in various flavors to cater to different needs and budgets. Here's a breakdown of some common types:</a:t>
            </a:r>
          </a:p>
          <a:p>
            <a:endParaRPr lang="en-US" dirty="0"/>
          </a:p>
          <a:p>
            <a:r>
              <a:rPr lang="en-US" dirty="0"/>
              <a:t>Shared Hosting: This is the most affordable option, ideal for smaller websites or those just starting out. Shared hosting involves sharing server resources (CPU, memory, storage) with other websites on the same server. It's a cost-effective way to get your website online but may have limitations on performance and customization.</a:t>
            </a:r>
          </a:p>
          <a:p>
            <a:endParaRPr lang="en-US" dirty="0"/>
          </a:p>
          <a:p>
            <a:r>
              <a:rPr lang="en-US" dirty="0"/>
              <a:t>Virtual Private Server (VPS) Hosting: VPS hosting offers a middle ground between shared hosting and dedicated hosting. In VPS hosting, a physical server is partitioned into virtual servers,</a:t>
            </a:r>
          </a:p>
          <a:p>
            <a:endParaRPr lang="en-US" dirty="0"/>
          </a:p>
          <a:p>
            <a:r>
              <a:rPr lang="en-US" dirty="0"/>
              <a:t> each with its own dedicated resources. This provides more control, security, and performance compared to shared hosting, but at a slightly higher cost.</a:t>
            </a:r>
          </a:p>
          <a:p>
            <a:endParaRPr lang="en-US" dirty="0"/>
          </a:p>
          <a:p>
            <a:r>
              <a:rPr lang="en-US" dirty="0"/>
              <a:t>Dedicated Hosting: This option offers the ultimate control and performance. With dedicated hosting, you lease an entire physical server for your website or application. This is ideal for high-traffic websites or applications requiring maximum control and customization. However, dedicated hosting comes at the highest cost point.</a:t>
            </a:r>
          </a:p>
          <a:p>
            <a:endParaRPr lang="en-US" dirty="0"/>
          </a:p>
          <a:p>
            <a:r>
              <a:rPr lang="en-US" dirty="0"/>
              <a:t>Cloud Hosting: This type of hosting leverages cloud computing resources, offering scalability and flexibility. Cloud hosting automatically scales resources (storage, processing power) based on your website's traffic, ensuring smooth performance even during traffic spikes. Cloud hosting can be a cost-effective option for websites with fluctuating traffic needs.</a:t>
            </a:r>
          </a:p>
        </p:txBody>
      </p:sp>
      <p:sp>
        <p:nvSpPr>
          <p:cNvPr id="4" name="Slide Number Placeholder 3"/>
          <p:cNvSpPr>
            <a:spLocks noGrp="1"/>
          </p:cNvSpPr>
          <p:nvPr>
            <p:ph type="sldNum" sz="quarter" idx="5"/>
          </p:nvPr>
        </p:nvSpPr>
        <p:spPr/>
        <p:txBody>
          <a:bodyPr/>
          <a:lstStyle/>
          <a:p>
            <a:fld id="{10895658-EA1F-4910-80AB-4DA76E167475}" type="slidenum">
              <a:rPr lang="en-US" smtClean="0"/>
              <a:t>40</a:t>
            </a:fld>
            <a:endParaRPr lang="en-US" dirty="0"/>
          </a:p>
        </p:txBody>
      </p:sp>
    </p:spTree>
    <p:extLst>
      <p:ext uri="{BB962C8B-B14F-4D97-AF65-F5344CB8AC3E}">
        <p14:creationId xmlns:p14="http://schemas.microsoft.com/office/powerpoint/2010/main" val="18387164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Several well-known web hosting service providers include:</a:t>
            </a:r>
          </a:p>
          <a:p>
            <a:r>
              <a:rPr lang="en-US" dirty="0"/>
              <a:t>Bluehost, known for its reliability and excellent customer service.</a:t>
            </a:r>
          </a:p>
          <a:p>
            <a:r>
              <a:rPr lang="en-US" dirty="0"/>
              <a:t>GoDaddy, which offers a wide range of services from domain registration to hosting.</a:t>
            </a:r>
          </a:p>
          <a:p>
            <a:r>
              <a:rPr lang="en-US" dirty="0"/>
              <a:t>HostGator, popular for its affordable plans and flexible options.</a:t>
            </a:r>
          </a:p>
          <a:p>
            <a:r>
              <a:rPr lang="en-US" dirty="0" err="1"/>
              <a:t>SiteGround</a:t>
            </a:r>
            <a:r>
              <a:rPr lang="en-US" dirty="0"/>
              <a:t>, recognized for high-performance hosting and strong security features.</a:t>
            </a:r>
          </a:p>
          <a:p>
            <a:r>
              <a:rPr lang="en-US" dirty="0" err="1"/>
              <a:t>DreamHost</a:t>
            </a:r>
            <a:r>
              <a:rPr lang="en-US" dirty="0"/>
              <a:t>, which provides extensive storage and bandwidth options.</a:t>
            </a:r>
          </a:p>
        </p:txBody>
      </p:sp>
      <p:sp>
        <p:nvSpPr>
          <p:cNvPr id="4" name="Slide Number Placeholder 3"/>
          <p:cNvSpPr>
            <a:spLocks noGrp="1"/>
          </p:cNvSpPr>
          <p:nvPr>
            <p:ph type="sldNum" sz="quarter" idx="5"/>
          </p:nvPr>
        </p:nvSpPr>
        <p:spPr/>
        <p:txBody>
          <a:bodyPr/>
          <a:lstStyle/>
          <a:p>
            <a:fld id="{10895658-EA1F-4910-80AB-4DA76E167475}" type="slidenum">
              <a:rPr lang="en-US" smtClean="0"/>
              <a:t>41</a:t>
            </a:fld>
            <a:endParaRPr lang="en-US" dirty="0"/>
          </a:p>
        </p:txBody>
      </p:sp>
    </p:spTree>
    <p:extLst>
      <p:ext uri="{BB962C8B-B14F-4D97-AF65-F5344CB8AC3E}">
        <p14:creationId xmlns:p14="http://schemas.microsoft.com/office/powerpoint/2010/main" val="25718784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 hosting services can be categorized into several types:</a:t>
            </a:r>
          </a:p>
          <a:p>
            <a:r>
              <a:rPr lang="en-US" dirty="0"/>
              <a:t>Shared Hosting is cost-effective, where multiple websites share the same server resources.</a:t>
            </a:r>
          </a:p>
          <a:p>
            <a:r>
              <a:rPr lang="en-US" dirty="0"/>
              <a:t>Virtual Private Server (VPS) Hosting provides dedicated resources within a shared server, offering more control and performance compared to shared hosting.</a:t>
            </a:r>
          </a:p>
          <a:p>
            <a:r>
              <a:rPr lang="en-US" dirty="0"/>
              <a:t>Dedicated Hosting involves an entire server dedicated solely to your website or application, ensuring high performance, control, and security.</a:t>
            </a:r>
          </a:p>
        </p:txBody>
      </p:sp>
      <p:sp>
        <p:nvSpPr>
          <p:cNvPr id="4" name="Slide Number Placeholder 3"/>
          <p:cNvSpPr>
            <a:spLocks noGrp="1"/>
          </p:cNvSpPr>
          <p:nvPr>
            <p:ph type="sldNum" sz="quarter" idx="5"/>
          </p:nvPr>
        </p:nvSpPr>
        <p:spPr/>
        <p:txBody>
          <a:bodyPr/>
          <a:lstStyle/>
          <a:p>
            <a:fld id="{10895658-EA1F-4910-80AB-4DA76E167475}" type="slidenum">
              <a:rPr lang="en-US" smtClean="0"/>
              <a:t>42</a:t>
            </a:fld>
            <a:endParaRPr lang="en-US" dirty="0"/>
          </a:p>
        </p:txBody>
      </p:sp>
    </p:spTree>
    <p:extLst>
      <p:ext uri="{BB962C8B-B14F-4D97-AF65-F5344CB8AC3E}">
        <p14:creationId xmlns:p14="http://schemas.microsoft.com/office/powerpoint/2010/main" val="6987733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Shared Hosting is a cost-effective solution, ideal for small websites or blogs. It is easy to set up and manage. However, it comes with limited resources and performance, and there are potential security risks due to the shared environment.</a:t>
            </a:r>
          </a:p>
        </p:txBody>
      </p:sp>
      <p:sp>
        <p:nvSpPr>
          <p:cNvPr id="4" name="Slide Number Placeholder 3"/>
          <p:cNvSpPr>
            <a:spLocks noGrp="1"/>
          </p:cNvSpPr>
          <p:nvPr>
            <p:ph type="sldNum" sz="quarter" idx="5"/>
          </p:nvPr>
        </p:nvSpPr>
        <p:spPr/>
        <p:txBody>
          <a:bodyPr/>
          <a:lstStyle/>
          <a:p>
            <a:fld id="{10895658-EA1F-4910-80AB-4DA76E167475}" type="slidenum">
              <a:rPr lang="en-US" smtClean="0"/>
              <a:t>43</a:t>
            </a:fld>
            <a:endParaRPr lang="en-US" dirty="0"/>
          </a:p>
        </p:txBody>
      </p:sp>
    </p:spTree>
    <p:extLst>
      <p:ext uri="{BB962C8B-B14F-4D97-AF65-F5344CB8AC3E}">
        <p14:creationId xmlns:p14="http://schemas.microsoft.com/office/powerpoint/2010/main" val="1199905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Virtual Private Server (VPS) Hosting offers dedicated resources, ensuring better performance and greater control over server configuration. It is more expensive than shared hosting and requires some technical knowledge to manage.</a:t>
            </a:r>
          </a:p>
        </p:txBody>
      </p:sp>
      <p:sp>
        <p:nvSpPr>
          <p:cNvPr id="4" name="Slide Number Placeholder 3"/>
          <p:cNvSpPr>
            <a:spLocks noGrp="1"/>
          </p:cNvSpPr>
          <p:nvPr>
            <p:ph type="sldNum" sz="quarter" idx="5"/>
          </p:nvPr>
        </p:nvSpPr>
        <p:spPr/>
        <p:txBody>
          <a:bodyPr/>
          <a:lstStyle/>
          <a:p>
            <a:fld id="{10895658-EA1F-4910-80AB-4DA76E167475}" type="slidenum">
              <a:rPr lang="en-US" smtClean="0"/>
              <a:t>44</a:t>
            </a:fld>
            <a:endParaRPr lang="en-US" dirty="0"/>
          </a:p>
        </p:txBody>
      </p:sp>
    </p:spTree>
    <p:extLst>
      <p:ext uri="{BB962C8B-B14F-4D97-AF65-F5344CB8AC3E}">
        <p14:creationId xmlns:p14="http://schemas.microsoft.com/office/powerpoint/2010/main" val="3035957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"Dedicated Hosting provides an entire server solely for your website or application, offering the highest performance, control, and security. It is the most expensive option and requires significant technical expertise to manage."</a:t>
            </a:r>
          </a:p>
        </p:txBody>
      </p:sp>
      <p:sp>
        <p:nvSpPr>
          <p:cNvPr id="4" name="Slide Number Placeholder 3"/>
          <p:cNvSpPr>
            <a:spLocks noGrp="1"/>
          </p:cNvSpPr>
          <p:nvPr>
            <p:ph type="sldNum" sz="quarter" idx="5"/>
          </p:nvPr>
        </p:nvSpPr>
        <p:spPr/>
        <p:txBody>
          <a:bodyPr/>
          <a:lstStyle/>
          <a:p>
            <a:fld id="{10895658-EA1F-4910-80AB-4DA76E167475}" type="slidenum">
              <a:rPr lang="en-US" smtClean="0"/>
              <a:t>45</a:t>
            </a:fld>
            <a:endParaRPr lang="en-US" dirty="0"/>
          </a:p>
        </p:txBody>
      </p:sp>
    </p:spTree>
    <p:extLst>
      <p:ext uri="{BB962C8B-B14F-4D97-AF65-F5344CB8AC3E}">
        <p14:creationId xmlns:p14="http://schemas.microsoft.com/office/powerpoint/2010/main" val="15784307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"Bluehost is renowned for its reliability and excellent customer service. It offers various hosting plans, including shared, VPS, and dedicated hosting. Bluehost also provides a user-friendly control panel and strong security features, making it a popular choice among users."</a:t>
            </a:r>
          </a:p>
        </p:txBody>
      </p:sp>
      <p:sp>
        <p:nvSpPr>
          <p:cNvPr id="4" name="Slide Number Placeholder 3"/>
          <p:cNvSpPr>
            <a:spLocks noGrp="1"/>
          </p:cNvSpPr>
          <p:nvPr>
            <p:ph type="sldNum" sz="quarter" idx="5"/>
          </p:nvPr>
        </p:nvSpPr>
        <p:spPr/>
        <p:txBody>
          <a:bodyPr/>
          <a:lstStyle/>
          <a:p>
            <a:fld id="{10895658-EA1F-4910-80AB-4DA76E167475}" type="slidenum">
              <a:rPr lang="en-US" smtClean="0"/>
              <a:t>46</a:t>
            </a:fld>
            <a:endParaRPr lang="en-US" dirty="0"/>
          </a:p>
        </p:txBody>
      </p:sp>
    </p:spTree>
    <p:extLst>
      <p:ext uri="{BB962C8B-B14F-4D97-AF65-F5344CB8AC3E}">
        <p14:creationId xmlns:p14="http://schemas.microsoft.com/office/powerpoint/2010/main" val="26478722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"GoDaddy offers a comprehensive range of services, from domain registration to hosting. It is known for its robust customer support and uptime guarantee. GoDaddy provides various hosting plans, including shared, VPS, and dedicated hosting, catering to different needs."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47</a:t>
            </a:fld>
            <a:endParaRPr lang="en-US" dirty="0"/>
          </a:p>
        </p:txBody>
      </p:sp>
    </p:spTree>
    <p:extLst>
      <p:ext uri="{BB962C8B-B14F-4D97-AF65-F5344CB8AC3E}">
        <p14:creationId xmlns:p14="http://schemas.microsoft.com/office/powerpoint/2010/main" val="17525595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"HostGator is known for its affordable plans and flexible options. It offers a variety of hosting services, including shared, VPS, and dedicated hosting. HostGator also provides excellent customer support and a 99.9% uptime guarantee, ensuring reliability."</a:t>
            </a:r>
          </a:p>
        </p:txBody>
      </p:sp>
      <p:sp>
        <p:nvSpPr>
          <p:cNvPr id="4" name="Slide Number Placeholder 3"/>
          <p:cNvSpPr>
            <a:spLocks noGrp="1"/>
          </p:cNvSpPr>
          <p:nvPr>
            <p:ph type="sldNum" sz="quarter" idx="5"/>
          </p:nvPr>
        </p:nvSpPr>
        <p:spPr/>
        <p:txBody>
          <a:bodyPr/>
          <a:lstStyle/>
          <a:p>
            <a:fld id="{10895658-EA1F-4910-80AB-4DA76E167475}" type="slidenum">
              <a:rPr lang="en-US" smtClean="0"/>
              <a:t>48</a:t>
            </a:fld>
            <a:endParaRPr lang="en-US" dirty="0"/>
          </a:p>
        </p:txBody>
      </p:sp>
    </p:spTree>
    <p:extLst>
      <p:ext uri="{BB962C8B-B14F-4D97-AF65-F5344CB8AC3E}">
        <p14:creationId xmlns:p14="http://schemas.microsoft.com/office/powerpoint/2010/main" val="29940499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err="1"/>
              <a:t>SiteGround</a:t>
            </a:r>
            <a:r>
              <a:rPr lang="en-US" dirty="0"/>
              <a:t> is recognized for its high-performance hosting and strong security features. It offers shared, cloud, and dedicated hosting plans. </a:t>
            </a:r>
            <a:r>
              <a:rPr lang="en-US" dirty="0" err="1"/>
              <a:t>SiteGround</a:t>
            </a:r>
            <a:r>
              <a:rPr lang="en-US" dirty="0"/>
              <a:t> also provides daily backups, free SSL certificates, and a user-friendly interface, making it a reliable choice for web hosting."</a:t>
            </a:r>
          </a:p>
        </p:txBody>
      </p:sp>
      <p:sp>
        <p:nvSpPr>
          <p:cNvPr id="4" name="Slide Number Placeholder 3"/>
          <p:cNvSpPr>
            <a:spLocks noGrp="1"/>
          </p:cNvSpPr>
          <p:nvPr>
            <p:ph type="sldNum" sz="quarter" idx="5"/>
          </p:nvPr>
        </p:nvSpPr>
        <p:spPr/>
        <p:txBody>
          <a:bodyPr/>
          <a:lstStyle/>
          <a:p>
            <a:fld id="{10895658-EA1F-4910-80AB-4DA76E167475}" type="slidenum">
              <a:rPr lang="en-US" smtClean="0"/>
              <a:t>49</a:t>
            </a:fld>
            <a:endParaRPr lang="en-US" dirty="0"/>
          </a:p>
        </p:txBody>
      </p:sp>
    </p:spTree>
    <p:extLst>
      <p:ext uri="{BB962C8B-B14F-4D97-AF65-F5344CB8AC3E}">
        <p14:creationId xmlns:p14="http://schemas.microsoft.com/office/powerpoint/2010/main" val="1422818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4</a:t>
            </a:fld>
            <a:endParaRPr lang="en-US" dirty="0"/>
          </a:p>
        </p:txBody>
      </p:sp>
    </p:spTree>
    <p:extLst>
      <p:ext uri="{BB962C8B-B14F-4D97-AF65-F5344CB8AC3E}">
        <p14:creationId xmlns:p14="http://schemas.microsoft.com/office/powerpoint/2010/main" val="29632349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dirty="0" err="1"/>
              <a:t>DreamHost</a:t>
            </a:r>
            <a:r>
              <a:rPr lang="en-US" dirty="0"/>
              <a:t> offers extensive storage and bandwidth options. It is known for its transparent pricing and commitment to customer privacy. </a:t>
            </a:r>
            <a:r>
              <a:rPr lang="en-US" dirty="0" err="1"/>
              <a:t>DreamHost</a:t>
            </a:r>
            <a:r>
              <a:rPr lang="en-US" dirty="0"/>
              <a:t> provides shared, VPS, and dedicated hosting plans, catering to various needs.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50</a:t>
            </a:fld>
            <a:endParaRPr lang="en-US" dirty="0"/>
          </a:p>
        </p:txBody>
      </p:sp>
    </p:spTree>
    <p:extLst>
      <p:ext uri="{BB962C8B-B14F-4D97-AF65-F5344CB8AC3E}">
        <p14:creationId xmlns:p14="http://schemas.microsoft.com/office/powerpoint/2010/main" val="23309994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"Choosing the right web hosting service involves considering your website's requirements, such as traffic, storage, and performance needs. Evaluate the hosting provider's reliability, support, and security features. Additionally, compare pricing and scalability options to find the best fit for your needs."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51</a:t>
            </a:fld>
            <a:endParaRPr lang="en-US" dirty="0"/>
          </a:p>
        </p:txBody>
      </p:sp>
    </p:spTree>
    <p:extLst>
      <p:ext uri="{BB962C8B-B14F-4D97-AF65-F5344CB8AC3E}">
        <p14:creationId xmlns:p14="http://schemas.microsoft.com/office/powerpoint/2010/main" val="47092751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WordPress sites use Bluehost due to its ease of use and customer support.</a:t>
            </a:r>
          </a:p>
          <a:p>
            <a:r>
              <a:rPr lang="en-US" dirty="0"/>
              <a:t>GoDaddy is popular among small businesses for its comprehensive services and robust support.</a:t>
            </a:r>
          </a:p>
          <a:p>
            <a:r>
              <a:rPr lang="en-US" dirty="0"/>
              <a:t>HostGator is preferred by startups for its affordable and scalable hosting plans."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52</a:t>
            </a:fld>
            <a:endParaRPr lang="en-US" dirty="0"/>
          </a:p>
        </p:txBody>
      </p:sp>
    </p:spTree>
    <p:extLst>
      <p:ext uri="{BB962C8B-B14F-4D97-AF65-F5344CB8AC3E}">
        <p14:creationId xmlns:p14="http://schemas.microsoft.com/office/powerpoint/2010/main" val="60579117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these success stories, we can draw valuable lessons:</a:t>
            </a:r>
          </a:p>
          <a:p>
            <a:r>
              <a:rPr lang="en-US" dirty="0"/>
              <a:t>WordPress sites leveraged Bluehost's reliability and support to grow.</a:t>
            </a:r>
          </a:p>
          <a:p>
            <a:r>
              <a:rPr lang="en-US" dirty="0"/>
              <a:t>Small businesses benefited from GoDaddy's comprehensive services and robust support.</a:t>
            </a:r>
          </a:p>
          <a:p>
            <a:r>
              <a:rPr lang="en-US" dirty="0"/>
              <a:t>Startups utilized HostGator's affordable plans for initial growth and scalability."</a:t>
            </a:r>
          </a:p>
        </p:txBody>
      </p:sp>
      <p:sp>
        <p:nvSpPr>
          <p:cNvPr id="4" name="Slide Number Placeholder 3"/>
          <p:cNvSpPr>
            <a:spLocks noGrp="1"/>
          </p:cNvSpPr>
          <p:nvPr>
            <p:ph type="sldNum" sz="quarter" idx="5"/>
          </p:nvPr>
        </p:nvSpPr>
        <p:spPr/>
        <p:txBody>
          <a:bodyPr/>
          <a:lstStyle/>
          <a:p>
            <a:fld id="{10895658-EA1F-4910-80AB-4DA76E167475}" type="slidenum">
              <a:rPr lang="en-US" smtClean="0"/>
              <a:t>53</a:t>
            </a:fld>
            <a:endParaRPr lang="en-US" dirty="0"/>
          </a:p>
        </p:txBody>
      </p:sp>
    </p:spTree>
    <p:extLst>
      <p:ext uri="{BB962C8B-B14F-4D97-AF65-F5344CB8AC3E}">
        <p14:creationId xmlns:p14="http://schemas.microsoft.com/office/powerpoint/2010/main" val="19308288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cloud platforms, web application frameworks, and web hosting services offer readily available access points, some organizations choose to develop their own proprietary methods for accessing cloud resources.  This approach can be suitable for large enterprises with very specific cloud computing needs or those with extensive internal infrastructure. Proprietary methods might involve creating custom APIs (Application Programming Interfaces) that interact with specific cloud services or building their own internal cloud platforms tailored to their unique requirements.  However, developing and maintaining proprietary methods can be resource-intensive and require a high level of technical expertise.</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54</a:t>
            </a:fld>
            <a:endParaRPr lang="en-US" dirty="0"/>
          </a:p>
        </p:txBody>
      </p:sp>
    </p:spTree>
    <p:extLst>
      <p:ext uri="{BB962C8B-B14F-4D97-AF65-F5344CB8AC3E}">
        <p14:creationId xmlns:p14="http://schemas.microsoft.com/office/powerpoint/2010/main" val="143807822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readily available cloud platforms offer a plethora of resources, some organizations choose to forge their own path.  Large enterprises, in particular, might have very specific cloud computing needs that standard platforms can't fully satisfy.  For instance, they might require specialized data processing capabilities or robust security features not readily available in a general-purpose cloud platform. Additionally, some organizations prioritize maintaining the highest level of security and control over their cloud environment. Building custom access methods allows them to tailor security protocols and access restrictions to their specific needs.  Finally, proprietary methods can be tightly integrated with an organization's existing infrastructure and internal systems. This ensures seamless data flow between cloud resources and on-premises systems, enabling applications to interact more efficiently.</a:t>
            </a:r>
          </a:p>
        </p:txBody>
      </p:sp>
      <p:sp>
        <p:nvSpPr>
          <p:cNvPr id="4" name="Slide Number Placeholder 3"/>
          <p:cNvSpPr>
            <a:spLocks noGrp="1"/>
          </p:cNvSpPr>
          <p:nvPr>
            <p:ph type="sldNum" sz="quarter" idx="5"/>
          </p:nvPr>
        </p:nvSpPr>
        <p:spPr/>
        <p:txBody>
          <a:bodyPr/>
          <a:lstStyle/>
          <a:p>
            <a:fld id="{10895658-EA1F-4910-80AB-4DA76E167475}" type="slidenum">
              <a:rPr lang="en-US" smtClean="0"/>
              <a:t>55</a:t>
            </a:fld>
            <a:endParaRPr lang="en-US" dirty="0"/>
          </a:p>
        </p:txBody>
      </p:sp>
    </p:spTree>
    <p:extLst>
      <p:ext uri="{BB962C8B-B14F-4D97-AF65-F5344CB8AC3E}">
        <p14:creationId xmlns:p14="http://schemas.microsoft.com/office/powerpoint/2010/main" val="60543391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custom access methods typically involves a combination of these elements:</a:t>
            </a:r>
          </a:p>
          <a:p>
            <a:r>
              <a:rPr lang="en-US" dirty="0"/>
              <a:t>Custom APIs (Application Programming Interfaces): These are essentially custom-built sets of instructions and tools that allow internal applications to interact with cloud resources.  Imagine them as specialized bridges connecting internal applications to the organization's unique cloud environment, whether it's a custom platform or external cloud services.</a:t>
            </a:r>
          </a:p>
          <a:p>
            <a:endParaRPr lang="en-US" dirty="0"/>
          </a:p>
          <a:p>
            <a:r>
              <a:rPr lang="en-US" dirty="0"/>
              <a:t>Internal Cloud Platforms: Some organizations with extensive resources and expertise might choose to develop their own internal cloud platforms.  These platforms would  house virtual machines, storage, networking capabilities, and other cloud functionalities, all managed and maintained within the organization's infrastructure. This approach offers the highest level of control and customization but also requires significant investment in hardware, software, and expertise.</a:t>
            </a:r>
          </a:p>
          <a:p>
            <a:endParaRPr lang="en-US" dirty="0"/>
          </a:p>
          <a:p>
            <a:r>
              <a:rPr lang="en-US" dirty="0"/>
              <a:t>Modified Open-Source Cloud Software: Open-source cloud software like OpenStack provides a foundation for building private cloud environments.  Organizations can leverage this open-source software as a starting point, customizing it to meet their specific needs and integrating it with their existing infrastructure.  This approach offers a balance between control and cost-effectiveness compared to building a completely proprietary platform from scratch.</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56</a:t>
            </a:fld>
            <a:endParaRPr lang="en-US" dirty="0"/>
          </a:p>
        </p:txBody>
      </p:sp>
    </p:spTree>
    <p:extLst>
      <p:ext uri="{BB962C8B-B14F-4D97-AF65-F5344CB8AC3E}">
        <p14:creationId xmlns:p14="http://schemas.microsoft.com/office/powerpoint/2010/main" val="145521194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Developing proprietary methods for cloud access offers several advantages:</a:t>
            </a:r>
          </a:p>
          <a:p>
            <a:endParaRPr lang="en-US" dirty="0"/>
          </a:p>
          <a:p>
            <a:r>
              <a:rPr lang="en-US" dirty="0"/>
              <a:t>Tailored Solutions: Standard cloud platforms offer a vast array of features, but they may not cater to every specific organizational need. Proprietary methods allow for a custom-built solution that perfectly addresses the unique cloud computing requirements of a large enterprise</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57</a:t>
            </a:fld>
            <a:endParaRPr lang="en-US" dirty="0"/>
          </a:p>
        </p:txBody>
      </p:sp>
    </p:spTree>
    <p:extLst>
      <p:ext uri="{BB962C8B-B14F-4D97-AF65-F5344CB8AC3E}">
        <p14:creationId xmlns:p14="http://schemas.microsoft.com/office/powerpoint/2010/main" val="63900775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custom access methods offer significant benefits, they also come with challenges:</a:t>
            </a:r>
          </a:p>
          <a:p>
            <a:endParaRPr lang="en-US" dirty="0"/>
          </a:p>
          <a:p>
            <a:r>
              <a:rPr lang="en-US" dirty="0"/>
              <a:t>Complexity &amp; Cost: Developing and maintaining proprietary methods can be resource-intensive, requiring specialized expertise in cloud technologies, security protocols, and software development.</a:t>
            </a:r>
          </a:p>
          <a:p>
            <a:r>
              <a:rPr lang="en-US" dirty="0"/>
              <a:t>Vendor Lock-In:</a:t>
            </a:r>
          </a:p>
          <a:p>
            <a:endParaRPr lang="en-US" dirty="0"/>
          </a:p>
          <a:p>
            <a:r>
              <a:rPr lang="en-US" dirty="0"/>
              <a:t> Organizations might become reliant on their own custom infrastructure, limiting flexibility in adopting new cloud technologies or services offered by external vendors.</a:t>
            </a:r>
          </a:p>
          <a:p>
            <a:r>
              <a:rPr lang="en-US" dirty="0"/>
              <a:t>Scalability: Scaling a custom cloud platform up or down to meet changing demands can be more complex compared to utilizing the elastic nature of public cloud platforms.</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58</a:t>
            </a:fld>
            <a:endParaRPr lang="en-US" dirty="0"/>
          </a:p>
        </p:txBody>
      </p:sp>
    </p:spTree>
    <p:extLst>
      <p:ext uri="{BB962C8B-B14F-4D97-AF65-F5344CB8AC3E}">
        <p14:creationId xmlns:p14="http://schemas.microsoft.com/office/powerpoint/2010/main" val="87970208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Several real-world examples showcase the use of proprietary methods in cloud computing:</a:t>
            </a:r>
          </a:p>
          <a:p>
            <a:endParaRPr lang="en-US" dirty="0"/>
          </a:p>
          <a:p>
            <a:r>
              <a:rPr lang="en-US" dirty="0"/>
              <a:t>Netflix: The streaming giant, Netflix, built a custom content delivery network (CDN) based on open-source software. This custom CDN allows Netflix to deliver high-quality video streams to users worldwide with minimal latency. Standard cloud platforms might not offer the level of granular control and customization required for such a large-scale content delivery network.</a:t>
            </a:r>
          </a:p>
          <a:p>
            <a:endParaRPr lang="en-US" dirty="0"/>
          </a:p>
          <a:p>
            <a:r>
              <a:rPr lang="en-US" dirty="0"/>
              <a:t>Boeing:  The aerospace giant, Boeing, employs a hybrid cloud strategy. They utilize a combination of internal cloud platforms for sensitive data and functionalities alongside external cloud services from providers like Amazon Web Services (AWS) for specific tasks like data analytics or simulations. This approach allows them to balance security, cost-effectiveness, and access to cutting-edge cloud technologies.</a:t>
            </a:r>
          </a:p>
          <a:p>
            <a:endParaRPr lang="en-US" dirty="0"/>
          </a:p>
          <a:p>
            <a:r>
              <a:rPr lang="en-US" dirty="0"/>
              <a:t>Bank of America: As a financial institution, the Bank of America prioritizes robust security and regulatory compliance for its vast financial data. To achieve this, they developed a private cloud platform specifically designed to manage their data securely and meet strict regulatory requirements. This approach offers them complete control over their data environment while ensuring compliance with industry regulations.</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59</a:t>
            </a:fld>
            <a:endParaRPr lang="en-US" dirty="0"/>
          </a:p>
        </p:txBody>
      </p:sp>
    </p:spTree>
    <p:extLst>
      <p:ext uri="{BB962C8B-B14F-4D97-AF65-F5344CB8AC3E}">
        <p14:creationId xmlns:p14="http://schemas.microsoft.com/office/powerpoint/2010/main" val="1511114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Amazon Web Services, or AWS, is a leading cloud platform known for its extensive range of services.</a:t>
            </a:r>
          </a:p>
          <a:p>
            <a:r>
              <a:rPr lang="en-US" dirty="0"/>
              <a:t>AWS's EC2 provides scalable virtual machines for computing needs.</a:t>
            </a:r>
          </a:p>
          <a:p>
            <a:r>
              <a:rPr lang="en-US" dirty="0"/>
              <a:t>S3 is a highly durable and scalable object storage service.</a:t>
            </a:r>
          </a:p>
          <a:p>
            <a:r>
              <a:rPr lang="en-US" dirty="0"/>
              <a:t>RDS offers managed relational databases.</a:t>
            </a:r>
          </a:p>
          <a:p>
            <a:r>
              <a:rPr lang="en-US" dirty="0"/>
              <a:t>AWS's VPC provides secure and scalable networking capabilities.</a:t>
            </a:r>
          </a:p>
          <a:p>
            <a:r>
              <a:rPr lang="en-US" dirty="0"/>
              <a:t>For data analytics, AWS offers Redshift, a fully managed data warehouse.</a:t>
            </a:r>
          </a:p>
          <a:p>
            <a:r>
              <a:rPr lang="en-US" dirty="0" err="1"/>
              <a:t>SageMaker</a:t>
            </a:r>
            <a:r>
              <a:rPr lang="en-US" dirty="0"/>
              <a:t> provides a comprehensive set of tools for building, training, and deploying machine learning models.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5</a:t>
            </a:fld>
            <a:endParaRPr lang="en-US" dirty="0"/>
          </a:p>
        </p:txBody>
      </p:sp>
    </p:spTree>
    <p:extLst>
      <p:ext uri="{BB962C8B-B14F-4D97-AF65-F5344CB8AC3E}">
        <p14:creationId xmlns:p14="http://schemas.microsoft.com/office/powerpoint/2010/main" val="99838646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there's no one-size-fits-all solution when it comes to accessing the cloud. The optimal approach depends heavily on your organization's specific needs and priorities.  Carefully consider the following factors when making this decision:</a:t>
            </a:r>
          </a:p>
          <a:p>
            <a:endParaRPr lang="en-US" dirty="0"/>
          </a:p>
          <a:p>
            <a:r>
              <a:rPr lang="en-US" dirty="0"/>
              <a:t>Cloud computing requirements: What specific functionalities and resources do you need from the cloud?</a:t>
            </a:r>
          </a:p>
          <a:p>
            <a:r>
              <a:rPr lang="en-US" dirty="0"/>
              <a:t>Security and compliance needs: How critical is robust security and compliance for your data and applications?</a:t>
            </a:r>
          </a:p>
          <a:p>
            <a:r>
              <a:rPr lang="en-US" dirty="0"/>
              <a:t>Budget and resources: Do you have the financial resources and technical expertise to develop and maintain a proprietary method?</a:t>
            </a:r>
          </a:p>
          <a:p>
            <a:r>
              <a:rPr lang="en-US" dirty="0"/>
              <a:t>Existing infrastructure: How does your existing IT infrastructure integrate with different cloud access methods?</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60</a:t>
            </a:fld>
            <a:endParaRPr lang="en-US" dirty="0"/>
          </a:p>
        </p:txBody>
      </p:sp>
    </p:spTree>
    <p:extLst>
      <p:ext uri="{BB962C8B-B14F-4D97-AF65-F5344CB8AC3E}">
        <p14:creationId xmlns:p14="http://schemas.microsoft.com/office/powerpoint/2010/main" val="5312920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 applications have become an integral part of our digital lives. They are software programs designed to run within a web browser, eliminating the need for local installation on individual devices. Cloud-based web applications take this concept a step further by leveraging the power of cloud computing for storage, processing, and delivery. This allows users to access and utilize these applications from any device with an internet connection, offering greater flexibility and accessibility.  Think of popular applications like Gmail, Dropbox, Salesforce, Zoom, or Netflix – these are all cloud-based web applications that provide their services through a web browser, eliminating the need for local software installation.</a:t>
            </a:r>
          </a:p>
        </p:txBody>
      </p:sp>
      <p:sp>
        <p:nvSpPr>
          <p:cNvPr id="4" name="Slide Number Placeholder 3"/>
          <p:cNvSpPr>
            <a:spLocks noGrp="1"/>
          </p:cNvSpPr>
          <p:nvPr>
            <p:ph type="sldNum" sz="quarter" idx="5"/>
          </p:nvPr>
        </p:nvSpPr>
        <p:spPr/>
        <p:txBody>
          <a:bodyPr/>
          <a:lstStyle/>
          <a:p>
            <a:fld id="{10895658-EA1F-4910-80AB-4DA76E167475}" type="slidenum">
              <a:rPr lang="en-US" smtClean="0"/>
              <a:t>61</a:t>
            </a:fld>
            <a:endParaRPr lang="en-US" dirty="0"/>
          </a:p>
        </p:txBody>
      </p:sp>
    </p:spTree>
    <p:extLst>
      <p:ext uri="{BB962C8B-B14F-4D97-AF65-F5344CB8AC3E}">
        <p14:creationId xmlns:p14="http://schemas.microsoft.com/office/powerpoint/2010/main" val="225157645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software programs that eliminate the need for installation on your personal computer or phone. Cloud-based web applications are exactly that!  They are software programs designed to run within a web browser, just like a website.  However, unlike static websites, cloud-based web applications are dynamic and interactive, allowing you to perform tasks, create documents, or collaborate with others.  The magic behind their functionality lies in cloud computing.  Cloud-based web applications leverage cloud infrastructure for three critical aspects:</a:t>
            </a:r>
          </a:p>
          <a:p>
            <a:endParaRPr lang="en-US" dirty="0"/>
          </a:p>
          <a:p>
            <a:r>
              <a:rPr lang="en-US" dirty="0"/>
              <a:t>Storage: Data associated with the application, such as your emails in Gmail or documents in Dropbox, are stored securely in remote cloud servers, eliminating the need for local storage on your device.</a:t>
            </a:r>
          </a:p>
          <a:p>
            <a:r>
              <a:rPr lang="en-US" dirty="0"/>
              <a:t>Processing: The computing power required for the application to function, such as sending emails or applying filters to photos, is handled by powerful cloud servers. This frees up resources on your local device.</a:t>
            </a:r>
          </a:p>
          <a:p>
            <a:r>
              <a:rPr lang="en-US" dirty="0"/>
              <a:t>Delivery: The application itself is delivered to your device through the internet. When you access a cloud-based web application in your web browser, the code and user interface elements are streamed to your device, allowing you to interact with the application as if it were installed locally.</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62</a:t>
            </a:fld>
            <a:endParaRPr lang="en-US" dirty="0"/>
          </a:p>
        </p:txBody>
      </p:sp>
    </p:spTree>
    <p:extLst>
      <p:ext uri="{BB962C8B-B14F-4D97-AF65-F5344CB8AC3E}">
        <p14:creationId xmlns:p14="http://schemas.microsoft.com/office/powerpoint/2010/main" val="159739785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Cloud-based web applications offer a multitude of benefits that have revolutionized the way we work and interact. Here are some key advantages:</a:t>
            </a:r>
          </a:p>
          <a:p>
            <a:endParaRPr lang="en-US" dirty="0"/>
          </a:p>
          <a:p>
            <a:r>
              <a:rPr lang="en-US" dirty="0"/>
              <a:t>Accessibility: Unleash the power of these applications from any device with an internet connection, be it your laptop, phone, or tablet. No more restrictions of having software installed on a specific machine.</a:t>
            </a:r>
          </a:p>
          <a:p>
            <a:r>
              <a:rPr lang="en-US" dirty="0"/>
              <a:t>Scalability: Cloud-based web applications can adapt to your needs. Whether you're a small team or a large organization, these applications can scale seamlessly to accommodate increased users or data storage requirements.</a:t>
            </a:r>
          </a:p>
          <a:p>
            <a:r>
              <a:rPr lang="en-US" dirty="0"/>
              <a:t>Automatic Updates: You never have to worry about manually updating software. Cloud-based web applications are automatically updated by the provider, ensuring you always have access to the latest features and security patches.</a:t>
            </a:r>
          </a:p>
          <a:p>
            <a:r>
              <a:rPr lang="en-US" dirty="0"/>
              <a:t>Collaboration: Cloud-based web applications often facilitate real-time collaboration. Multiple users can work on documents, spreadsheets, or projects simultaneously, fostering teamwork and improved productivity.</a:t>
            </a:r>
          </a:p>
          <a:p>
            <a:r>
              <a:rPr lang="en-US" dirty="0"/>
              <a:t>Cost-Effective: Cloud-based web applications typically require no upfront software purchase cost. Many services offer freemium models with basic functionality or tiered subscription plans based on your needs. This eliminates the need for expensive software licenses and reduces IT maintenance costs.</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63</a:t>
            </a:fld>
            <a:endParaRPr lang="en-US" dirty="0"/>
          </a:p>
        </p:txBody>
      </p:sp>
    </p:spTree>
    <p:extLst>
      <p:ext uri="{BB962C8B-B14F-4D97-AF65-F5344CB8AC3E}">
        <p14:creationId xmlns:p14="http://schemas.microsoft.com/office/powerpoint/2010/main" val="256436429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Cloud-based web applications have infiltrated various aspects of our lives, not just personal use but also business operations. Here are some popular examples used in the business world:</a:t>
            </a:r>
          </a:p>
          <a:p>
            <a:endParaRPr lang="en-US" dirty="0"/>
          </a:p>
          <a:p>
            <a:r>
              <a:rPr lang="en-US" dirty="0"/>
              <a:t>Salesforce: This cloud-based CRM (Customer Relationship Management) platform empowers businesses to manage customer interactions, track leads, and close deals more effectively.  Salesforce offers a comprehensive suite of tools for sales, marketing, customer service, and analytics, all accessible through a web browser.</a:t>
            </a:r>
          </a:p>
          <a:p>
            <a:endParaRPr lang="en-US" dirty="0"/>
          </a:p>
          <a:p>
            <a:r>
              <a:rPr lang="en-US" dirty="0"/>
              <a:t>Slack: This communication and collaboration platform has become a cornerstone for many businesses. Slack allows teams to create channels for specific topics, projects, or departments. Team members can chat, share files, and collaborate in real-time, fostering improved communication and teamwork.</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64</a:t>
            </a:fld>
            <a:endParaRPr lang="en-US" dirty="0"/>
          </a:p>
        </p:txBody>
      </p:sp>
    </p:spTree>
    <p:extLst>
      <p:ext uri="{BB962C8B-B14F-4D97-AF65-F5344CB8AC3E}">
        <p14:creationId xmlns:p14="http://schemas.microsoft.com/office/powerpoint/2010/main" val="75680749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Cloud-based web applications haven't left the creative realm untouched. Here are some popular examples used for creative pursuits:</a:t>
            </a:r>
          </a:p>
          <a:p>
            <a:endParaRPr lang="en-US" dirty="0"/>
          </a:p>
          <a:p>
            <a:r>
              <a:rPr lang="en-US" dirty="0"/>
              <a:t>Canva: This user-friendly online design platform empowers anyone to create professional-looking graphics, presentations, and marketing materials.  Canva offers a vast library of templates, stock photos, and design elements, making it easy to create stunning visuals without needing advanced design skills.</a:t>
            </a:r>
          </a:p>
          <a:p>
            <a:endParaRPr lang="en-US" dirty="0"/>
          </a:p>
          <a:p>
            <a:r>
              <a:rPr lang="en-US" dirty="0"/>
              <a:t>Adobe Creative Cloud:  For professional designers and creatives, Adobe Creative Cloud offers a suite of industry-standard creative tools accessible through a web browser.  This includes popular software like Photoshop for photo editing, Premiere Pro for video editing, Illustrator for graphic design, and many more.  By leveraging the cloud, Adobe allows creatives to access these powerful tools from any device with an internet connection.</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65</a:t>
            </a:fld>
            <a:endParaRPr lang="en-US" dirty="0"/>
          </a:p>
        </p:txBody>
      </p:sp>
    </p:spTree>
    <p:extLst>
      <p:ext uri="{BB962C8B-B14F-4D97-AF65-F5344CB8AC3E}">
        <p14:creationId xmlns:p14="http://schemas.microsoft.com/office/powerpoint/2010/main" val="216461773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future of cloud-based web applications is bright! Here are some exciting trends to watch:</a:t>
            </a:r>
          </a:p>
          <a:p>
            <a:endParaRPr lang="en-US" dirty="0"/>
          </a:p>
          <a:p>
            <a:r>
              <a:rPr lang="en-US" dirty="0"/>
              <a:t>Continued Growth &amp; Adoption: Cloud-based web applications are expected to experience continued growth and adoption across all industries and user segments. The convenience, scalability, and cost-effectiveness of these applications will make them the preferred choice for software delivery.</a:t>
            </a:r>
          </a:p>
          <a:p>
            <a:r>
              <a:rPr lang="en-US" dirty="0"/>
              <a:t>Increased Functionality &amp; Integration: Cloud-based web applications will evolve to offer even more powerful features and functionalities. We can expect deeper integration with other cloud services and applications, creating a more unified and seamless user experience. Imagine a cloud-based application that automatically analyzes your data using AI or machine learning, providing insights and recommendations without requiring manual effort.</a:t>
            </a:r>
          </a:p>
          <a:p>
            <a:r>
              <a:rPr lang="en-US" dirty="0"/>
              <a:t>Emerging Technologies: The integration of emerging technologies like artificial intelligence (AI) and machine learning (ML) will further enhance the capabilities of cloud-based web applications. Imagine AI-powered chatbots providing customer service within a cloud-based application, or machine learning algorithms analyzing data to automate tasks and personalize the user experience.</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66</a:t>
            </a:fld>
            <a:endParaRPr lang="en-US" dirty="0"/>
          </a:p>
        </p:txBody>
      </p:sp>
    </p:spTree>
    <p:extLst>
      <p:ext uri="{BB962C8B-B14F-4D97-AF65-F5344CB8AC3E}">
        <p14:creationId xmlns:p14="http://schemas.microsoft.com/office/powerpoint/2010/main" val="406756351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APIs, or Application Programming Interfaces, play a crucial role in cloud computing by facilitating communication between applications and cloud services. Imagine them as digital bridges connecting applications to the vast functionality offered by cloud platforms. APIs provide a standardized set of instructions and tools that applications can use to request data, perform tasks, and interact with cloud resources.  For instance, an e-commerce website might utilize a cloud storage API to store product images securely or a mobile app might leverage a cloud payment processing API to handle secure transactions.  Several cloud platforms, like Amazon Web Services (AWS), Microsoft Azure</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67</a:t>
            </a:fld>
            <a:endParaRPr lang="en-US" dirty="0"/>
          </a:p>
        </p:txBody>
      </p:sp>
    </p:spTree>
    <p:extLst>
      <p:ext uri="{BB962C8B-B14F-4D97-AF65-F5344CB8AC3E}">
        <p14:creationId xmlns:p14="http://schemas.microsoft.com/office/powerpoint/2010/main" val="105220201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APIs, or Application Programming Interfaces, are essentially the messengers in the software world.  They act as intermediaries, facilitating communication and interaction between different software applications.  Imagine two applications – one for managing customer data and another for sending marketing emails.  An API would allow the marketing email application to securely request customer data from the customer management application, enabling targeted email campaigns.  Here's an analogy – think of an API like a waiter in a restaurant. You (the application) provide your order (request) to the waiter (API), and the waiter relays the order to the kitchen (cloud service). The waiter then delivers your food (data or functionality) back to you. APIs follow a defined set of instructions and tools, ensuring standardized communication and efficient interaction between applications.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68</a:t>
            </a:fld>
            <a:endParaRPr lang="en-US" dirty="0"/>
          </a:p>
        </p:txBody>
      </p:sp>
    </p:spTree>
    <p:extLst>
      <p:ext uri="{BB962C8B-B14F-4D97-AF65-F5344CB8AC3E}">
        <p14:creationId xmlns:p14="http://schemas.microsoft.com/office/powerpoint/2010/main" val="225600315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realm of cloud computing, APIs play a crucial role in unlocking the potential of cloud resources.  Cloud APIs provide programmatic access to these resources, allowing applications to interact with them in a controlled and secure manner.  Imagine a cloud storage service like Amazon S3; an application can leverage a cloud API to securely upload and download data to and from this storage service.  Here are some examples of how applications can utilize cloud APIs:</a:t>
            </a:r>
          </a:p>
          <a:p>
            <a:endParaRPr lang="en-US" dirty="0"/>
          </a:p>
          <a:p>
            <a:r>
              <a:rPr lang="en-US" dirty="0"/>
              <a:t>An e-commerce website might use a cloud storage API to store product images securely and efficiently.</a:t>
            </a:r>
          </a:p>
          <a:p>
            <a:r>
              <a:rPr lang="en-US" dirty="0"/>
              <a:t>A mobile app might leverage a cloud payment processing API to handle secure transactions within the app.</a:t>
            </a:r>
          </a:p>
          <a:p>
            <a:r>
              <a:rPr lang="en-US" dirty="0"/>
              <a:t>A data analysis application could utilize a cloud API to access high-performance computing resources for processing large datasets.</a:t>
            </a:r>
          </a:p>
          <a:p>
            <a:r>
              <a:rPr lang="en-US" dirty="0"/>
              <a:t>By providing programmatic access, cloud APIs empower developers to build innovative cloud-based applications that seamlessly integrate with various cloud services. This fosters a more dynamic and interconnected cloud ecosystem.</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69</a:t>
            </a:fld>
            <a:endParaRPr lang="en-US" dirty="0"/>
          </a:p>
        </p:txBody>
      </p:sp>
    </p:spTree>
    <p:extLst>
      <p:ext uri="{BB962C8B-B14F-4D97-AF65-F5344CB8AC3E}">
        <p14:creationId xmlns:p14="http://schemas.microsoft.com/office/powerpoint/2010/main" val="9107015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Azure is another top cloud platform, renowned for its seamless integration with Microsoft products.</a:t>
            </a:r>
          </a:p>
          <a:p>
            <a:r>
              <a:rPr lang="en-US" dirty="0"/>
              <a:t>Azure Virtual Machines provide flexible computing resources.</a:t>
            </a:r>
          </a:p>
          <a:p>
            <a:r>
              <a:rPr lang="en-US" dirty="0"/>
              <a:t>Blob Storage offers scalable object storage.</a:t>
            </a:r>
          </a:p>
          <a:p>
            <a:r>
              <a:rPr lang="en-US" dirty="0"/>
              <a:t>SQL Database is a fully managed relational database service.</a:t>
            </a:r>
          </a:p>
          <a:p>
            <a:r>
              <a:rPr lang="en-US" dirty="0"/>
              <a:t>Azure Virtual Network provides secure and isolated networking.</a:t>
            </a:r>
          </a:p>
          <a:p>
            <a:r>
              <a:rPr lang="en-US" dirty="0"/>
              <a:t>Azure Synapse Analytics is a powerful analytics service that combines big data and data warehousing.</a:t>
            </a:r>
          </a:p>
          <a:p>
            <a:r>
              <a:rPr lang="en-US" dirty="0"/>
              <a:t>Azure Machine Learning offers robust tools for building and deploying machine learning models.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6</a:t>
            </a:fld>
            <a:endParaRPr lang="en-US" dirty="0"/>
          </a:p>
        </p:txBody>
      </p:sp>
    </p:spTree>
    <p:extLst>
      <p:ext uri="{BB962C8B-B14F-4D97-AF65-F5344CB8AC3E}">
        <p14:creationId xmlns:p14="http://schemas.microsoft.com/office/powerpoint/2010/main" val="69162554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compelling advantages to incorporating cloud APIs into application development:</a:t>
            </a:r>
          </a:p>
          <a:p>
            <a:endParaRPr lang="en-US" dirty="0"/>
          </a:p>
          <a:p>
            <a:r>
              <a:rPr lang="en-US" dirty="0"/>
              <a:t>Increased Efficiency: APIs eliminate the need for developers to write complex code from scratch to interact with cloud services. Predefined API functions and tools streamline development, saving time and effort.</a:t>
            </a:r>
          </a:p>
          <a:p>
            <a:r>
              <a:rPr lang="en-US" dirty="0"/>
              <a:t>Improved Scalability: Cloud APIs enable applications to scale seamlessly. When an application experiences increased traffic or requires more processing power, the underlying cloud resources can be scaled up automatically to meet the</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70</a:t>
            </a:fld>
            <a:endParaRPr lang="en-US" dirty="0"/>
          </a:p>
        </p:txBody>
      </p:sp>
    </p:spTree>
    <p:extLst>
      <p:ext uri="{BB962C8B-B14F-4D97-AF65-F5344CB8AC3E}">
        <p14:creationId xmlns:p14="http://schemas.microsoft.com/office/powerpoint/2010/main" val="209676270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Several major cloud providers offer robust API ecosystems, each with its own strengths and functionalities. Here's a glimpse into some of the leading cloud API providers:</a:t>
            </a:r>
          </a:p>
          <a:p>
            <a:endParaRPr lang="en-US" dirty="0"/>
          </a:p>
          <a:p>
            <a:r>
              <a:rPr lang="en-US" dirty="0"/>
              <a:t>Amazon Web Services (AWS) API:  AWS boasts a comprehensive suite of APIs, granting access to a vast array of cloud services.  Developers can leverage AWS APIs for tasks like storing data in S3 buckets, launching virtual machines with EC2, or utilizing machine learning services like Amazon </a:t>
            </a:r>
            <a:r>
              <a:rPr lang="en-US" dirty="0" err="1"/>
              <a:t>Rekognition</a:t>
            </a:r>
            <a:r>
              <a:rPr lang="en-US" dirty="0"/>
              <a:t> for image analysis.  The sheer volume and variety of AWS APIs make it a powerful platform for building complex cloud applications.</a:t>
            </a:r>
          </a:p>
          <a:p>
            <a:endParaRPr lang="en-US" dirty="0"/>
          </a:p>
          <a:p>
            <a:r>
              <a:rPr lang="en-US" dirty="0"/>
              <a:t>Microsoft Azure API: Microsoft's Azure platform also offers a rich set of APIs.  Developers can leverage Azure APIs for storage with Azure Blob Storage, access virtual machines with Azure Compute, utilize Azure Machine Learning for building AI models, or integrate with other Microsoft products like Office 365.  The Azure API catalog is well-suited for developers familiar with the Microsoft ecosystem.</a:t>
            </a:r>
          </a:p>
          <a:p>
            <a:endParaRPr lang="en-US" dirty="0"/>
          </a:p>
          <a:p>
            <a:r>
              <a:rPr lang="en-US" dirty="0"/>
              <a:t>Google Cloud Platform (GCP) API: Google Cloud Platform (GCP) provides programmatic access to its cloud services through a robust set of APIs.  Developers can leverage GCP APIs for various tasks, including storing data in Cloud Storage, deploying serverless functions with Cloud Functions, building machine learning models with Cloud AI Platform, or utilizing big data processing tools like </a:t>
            </a:r>
            <a:r>
              <a:rPr lang="en-US" dirty="0" err="1"/>
              <a:t>BigQuery</a:t>
            </a:r>
            <a:r>
              <a:rPr lang="en-US" dirty="0"/>
              <a:t>.  GCP APIs are well-documented and integrate seamlessly with other Google services.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71</a:t>
            </a:fld>
            <a:endParaRPr lang="en-US" dirty="0"/>
          </a:p>
        </p:txBody>
      </p:sp>
    </p:spTree>
    <p:extLst>
      <p:ext uri="{BB962C8B-B14F-4D97-AF65-F5344CB8AC3E}">
        <p14:creationId xmlns:p14="http://schemas.microsoft.com/office/powerpoint/2010/main" val="214312827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can be included if time permits and provides a brief guide on selecting a cloud API provider)</a:t>
            </a:r>
          </a:p>
          <a:p>
            <a:r>
              <a:rPr lang="en-US" dirty="0"/>
              <a:t>With numerous cloud API providers available, selecting the right one becomes crucial. Here are some factors to consider when making this decision:</a:t>
            </a:r>
          </a:p>
          <a:p>
            <a:endParaRPr lang="en-US" dirty="0"/>
          </a:p>
          <a:p>
            <a:r>
              <a:rPr lang="en-US" dirty="0"/>
              <a:t>Specific Needs: Evaluate the cloud services your application requires. Identify the provider offering the most relevant APIs that align with your development goals. For instance, if your application heavily relies on machine learning, a provider with robust machine learning APIs might be a better fit.</a:t>
            </a:r>
          </a:p>
          <a:p>
            <a:r>
              <a:rPr lang="en-US" dirty="0"/>
              <a:t>Pricing Models: Cloud API providers offer various pricing structures. Some follow a pay-as-you-go approach, where you are charged based on your usage. Others offer tiered subscription plans with different levels of service and included API calls. Carefully analyze your anticipated usage and choose a cost-effective pricing model.</a:t>
            </a:r>
          </a:p>
          <a:p>
            <a:r>
              <a:rPr lang="en-US" dirty="0"/>
              <a:t>Security &amp; Compliance: Security should be a top priority when selecting a cloud API provider. Ensure the provider prioritizes robust security measures to protect your data and applications. Additionally, consider any industry-specific compliance requirements your application might need to adhere to, and choose a provider that meets those standards.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72</a:t>
            </a:fld>
            <a:endParaRPr lang="en-US" dirty="0"/>
          </a:p>
        </p:txBody>
      </p:sp>
    </p:spTree>
    <p:extLst>
      <p:ext uri="{BB962C8B-B14F-4D97-AF65-F5344CB8AC3E}">
        <p14:creationId xmlns:p14="http://schemas.microsoft.com/office/powerpoint/2010/main" val="226198639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 a key unlocks a door, web browsers act as our gateway to the cloud. These software programs allow us to interact with the various resources and applications hosted in the cloud. Here's a look at some popular web browsers for cloud computing:</a:t>
            </a:r>
          </a:p>
          <a:p>
            <a:endParaRPr lang="en-US" dirty="0"/>
          </a:p>
          <a:p>
            <a:r>
              <a:rPr lang="en-US" dirty="0"/>
              <a:t>Google Chrome: Developed by Google, Chrome is a widely used browser known for its fast rendering speed, robust security features like sandboxing to protect against malware, and a vast library of extensions that can enhance functionality.</a:t>
            </a:r>
          </a:p>
          <a:p>
            <a:endParaRPr lang="en-US" dirty="0"/>
          </a:p>
          <a:p>
            <a:r>
              <a:rPr lang="en-US" dirty="0"/>
              <a:t>Mozilla Firefox: Developed by the Mozilla Foundation, Firefox prioritizes user privacy and offers extensive customization options. It also boasts a strong developer community that contributes to its ongoing development.</a:t>
            </a:r>
          </a:p>
          <a:p>
            <a:endParaRPr lang="en-US" dirty="0"/>
          </a:p>
          <a:p>
            <a:r>
              <a:rPr lang="en-US" dirty="0"/>
              <a:t>Apple Safari: The default browser on Apple devices like iPhones and Mac computers, Safari offers a clean and user-friendly interface. It integrates seamlessly with other Apple services like iCloud and FaceTime.</a:t>
            </a:r>
          </a:p>
          <a:p>
            <a:endParaRPr lang="en-US" dirty="0"/>
          </a:p>
          <a:p>
            <a:r>
              <a:rPr lang="en-US" dirty="0"/>
              <a:t>Microsoft Edge: The successor to Internet Explorer, Edge features a modern interface, improved performance compared to its predecessor, and better compatibility with web standards.</a:t>
            </a:r>
          </a:p>
          <a:p>
            <a:endParaRPr lang="en-US" dirty="0"/>
          </a:p>
          <a:p>
            <a:r>
              <a:rPr lang="en-US" dirty="0"/>
              <a:t>Choosing the right browser: The best browser for cloud computing depends on your individual needs and priorities.  Consider factors like speed, security, privacy features, plugin availability, and seamless integration with other programs you use.  Most modern browsers offer excellent capabilities for accessing cloud resources.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73</a:t>
            </a:fld>
            <a:endParaRPr lang="en-US" dirty="0"/>
          </a:p>
        </p:txBody>
      </p:sp>
    </p:spTree>
    <p:extLst>
      <p:ext uri="{BB962C8B-B14F-4D97-AF65-F5344CB8AC3E}">
        <p14:creationId xmlns:p14="http://schemas.microsoft.com/office/powerpoint/2010/main" val="392546046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our 3-hour exploration of browsers for cloud computing! In today's digital age, cloud computing has become an indispensable part of our lives. But how do we access these powerful cloud resources? The answer lies in web browsers – the essential tools that act as gateways to the vast cloud ecosystem.  This session will delve into the role of web browsers in cloud computing, explore popular options, and highlight their key features.  By the end of this session, you'll gain a deeper understanding of how browsers empower you to leverage the full potential of cloud-based applications and platforms.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74</a:t>
            </a:fld>
            <a:endParaRPr lang="en-US" dirty="0"/>
          </a:p>
        </p:txBody>
      </p:sp>
    </p:spTree>
    <p:extLst>
      <p:ext uri="{BB962C8B-B14F-4D97-AF65-F5344CB8AC3E}">
        <p14:creationId xmlns:p14="http://schemas.microsoft.com/office/powerpoint/2010/main" val="61358398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 browsers aren't just for browsing websites! They play a vital role in cloud computing.  Think of a web browser as a key that unlocks the door to the vast world of cloud resources. We use web browsers to access a variety of cloud-based services, including:</a:t>
            </a:r>
          </a:p>
          <a:p>
            <a:endParaRPr lang="en-US" dirty="0"/>
          </a:p>
          <a:p>
            <a:r>
              <a:rPr lang="en-US" dirty="0"/>
              <a:t>Web applications: Cloud-based software programs like Gmail, Dropbox, or Salesforce are accessed entirely through web browsers. These applications reside on remote cloud servers, and web browsers provide the user interface and functionalities for us to interact with them.</a:t>
            </a:r>
          </a:p>
          <a:p>
            <a:r>
              <a:rPr lang="en-US" dirty="0"/>
              <a:t>Cloud storage services: Popular cloud storage platforms like Google Drive or OneDrive can be accessed and managed through web browsers. You can upload, download, share, and manage your files stored in the cloud directly from your web browser.</a:t>
            </a:r>
          </a:p>
          <a:p>
            <a:r>
              <a:rPr lang="en-US" dirty="0"/>
              <a:t>Cloud platforms (optional): For users with a deeper understanding of cloud computing, web browsers can also be used to interact with cloud platforms like Amazon Web Services (AWS) or Microsoft Azure. These platforms offer a wider range of cloud services, and web browser interfaces can be used for configuration, management, and monitoring tasks.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75</a:t>
            </a:fld>
            <a:endParaRPr lang="en-US" dirty="0"/>
          </a:p>
        </p:txBody>
      </p:sp>
    </p:spTree>
    <p:extLst>
      <p:ext uri="{BB962C8B-B14F-4D97-AF65-F5344CB8AC3E}">
        <p14:creationId xmlns:p14="http://schemas.microsoft.com/office/powerpoint/2010/main" val="193555898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Google Chrome reigns supreme in the web browser world, boasting a dominant market share.  Its popularity in cloud computing stems from several key advantages:</a:t>
            </a:r>
          </a:p>
          <a:p>
            <a:endParaRPr lang="en-US" dirty="0"/>
          </a:p>
          <a:p>
            <a:r>
              <a:rPr lang="en-US" dirty="0"/>
              <a:t>Speed: Chrome is known for its fast browsing experience, making it ideal for accessing cloud resources that require responsiveness and smooth performance.</a:t>
            </a:r>
          </a:p>
          <a:p>
            <a:r>
              <a:rPr lang="en-US" dirty="0"/>
              <a:t>Security Features: Chrome prioritizes security, offering built-in features like malware protection and phishing detection to safeguard users while navigating the cloud landscape.</a:t>
            </a:r>
          </a:p>
          <a:p>
            <a:r>
              <a:rPr lang="en-US" dirty="0"/>
              <a:t>Extensive Plugin Library: The Chrome Web Store offers a vast library of extensions and plugins specifically designed to enhance cloud-based applications. You can find plugins for managing passwords, improving productivity within cloud applications, or adding custom functionalities to your web browser experience. This extensive plugin library allows users to tailor Chrome to their specific cloud workflows.</a:t>
            </a:r>
          </a:p>
          <a:p>
            <a:endParaRPr lang="en-US" dirty="0"/>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77</a:t>
            </a:fld>
            <a:endParaRPr lang="en-US" dirty="0"/>
          </a:p>
        </p:txBody>
      </p:sp>
    </p:spTree>
    <p:extLst>
      <p:ext uri="{BB962C8B-B14F-4D97-AF65-F5344CB8AC3E}">
        <p14:creationId xmlns:p14="http://schemas.microsoft.com/office/powerpoint/2010/main" val="418608969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Chrome dominates market share, Mozilla Firefox offers a compelling alternative for cloud computing, particularly for privacy-conscious users. Here's what makes Firefox stand out:</a:t>
            </a:r>
          </a:p>
          <a:p>
            <a:endParaRPr lang="en-US" dirty="0"/>
          </a:p>
          <a:p>
            <a:r>
              <a:rPr lang="en-US" dirty="0"/>
              <a:t>Privacy Focus: Firefox prioritizes user privacy. It offers features like enhanced tracking protection, which blocks third-party trackers that monitor your online activity across different websites. Additionally, Firefox provides granular control over cookies, allowing you to manage how websites store data on your device. This is a valuable feature for users who want to minimize their online footprint while using cloud services.</a:t>
            </a:r>
          </a:p>
          <a:p>
            <a:r>
              <a:rPr lang="en-US" dirty="0"/>
              <a:t>Customization Options: Firefox offers a high degree of customization. You can personalize the look and feel of the browser with themes and extensions. This allows users to tailor their web browser experience to their specific cloud workflows. For instance, you can install extensions for managing cloud storage services or enhancing collaboration features within cloud-based applications.</a:t>
            </a:r>
          </a:p>
          <a:p>
            <a:r>
              <a:rPr lang="en-US" dirty="0"/>
              <a:t>Strong Developer Community: Firefox is backed by a large and active developer community. This community contributes to the browser's ongoing development and creates extensions specifically designed to optimize functionality for cloud applications. This ensures that Firefox remains a viable option for users who rely heavily on cloud-based services.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78</a:t>
            </a:fld>
            <a:endParaRPr lang="en-US" dirty="0"/>
          </a:p>
        </p:txBody>
      </p:sp>
    </p:spTree>
    <p:extLst>
      <p:ext uri="{BB962C8B-B14F-4D97-AF65-F5344CB8AC3E}">
        <p14:creationId xmlns:p14="http://schemas.microsoft.com/office/powerpoint/2010/main" val="426874077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Apple Safari caters specifically to users within the Apple ecosystem. Here's why:</a:t>
            </a:r>
          </a:p>
          <a:p>
            <a:endParaRPr lang="en-US" dirty="0"/>
          </a:p>
          <a:p>
            <a:r>
              <a:rPr lang="en-US" dirty="0"/>
              <a:t>Default Browser for Apple Devices: Safari comes pre-installed on all Apple devices, making it the most convenient option for iPhone, iPad, and Mac users. This seamless integration allows for a smooth transition between devices when accessing cloud resources.</a:t>
            </a:r>
          </a:p>
          <a:p>
            <a:r>
              <a:rPr lang="en-US" dirty="0"/>
              <a:t>Clean Interface: Safari features a clean and minimalist interface. This streamlined approach prioritizes the content you're viewing and avoids visual clutter, which can be appealing to users who prefer a distraction-free browsing experience, especially when working within cloud applications.</a:t>
            </a:r>
          </a:p>
          <a:p>
            <a:r>
              <a:rPr lang="en-US" dirty="0"/>
              <a:t>Tight Integration with Apple Services: Safari integrates seamlessly with other Apple services like iCloud, the cloud storage platform, and the iWork suite of productivity applications (Pages for documents, Numbers for spreadsheets, and Keynote for presentations). This tight integration creates a cohesive user experience for Apple users who leverage cloud-based services within the Apple ecosystem.</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79</a:t>
            </a:fld>
            <a:endParaRPr lang="en-US" dirty="0"/>
          </a:p>
        </p:txBody>
      </p:sp>
    </p:spTree>
    <p:extLst>
      <p:ext uri="{BB962C8B-B14F-4D97-AF65-F5344CB8AC3E}">
        <p14:creationId xmlns:p14="http://schemas.microsoft.com/office/powerpoint/2010/main" val="351639903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Edge is the latest iteration of Microsoft's web browser, offering significant improvements over its predecessor, Internet Explorer. Here's what makes Edge a viable option for cloud computing:</a:t>
            </a:r>
          </a:p>
          <a:p>
            <a:endParaRPr lang="en-US" dirty="0"/>
          </a:p>
          <a:p>
            <a:r>
              <a:rPr lang="en-US" dirty="0"/>
              <a:t>Improved Performance: Edge boasts faster performance compared to Internet Explorer. This enhanced speed translates to a smoother and more responsive experience when accessing cloud resources and interacting with cloud-based applications.</a:t>
            </a:r>
          </a:p>
          <a:p>
            <a:r>
              <a:rPr lang="en-US" dirty="0"/>
              <a:t>Compatibility with Web Standards: Edge prioritizes compatibility with modern web standards. This ensures that cloud-based applications built with these standards will function properly and display effectively within the Edge browser. This eliminates compatibility issues that can sometimes hinder the user experience with cloud services.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80</a:t>
            </a:fld>
            <a:endParaRPr lang="en-US" dirty="0"/>
          </a:p>
        </p:txBody>
      </p:sp>
    </p:spTree>
    <p:extLst>
      <p:ext uri="{BB962C8B-B14F-4D97-AF65-F5344CB8AC3E}">
        <p14:creationId xmlns:p14="http://schemas.microsoft.com/office/powerpoint/2010/main" val="26672387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Google Cloud Platform, or GCP, excels in data analytics and machine learning services.</a:t>
            </a:r>
          </a:p>
          <a:p>
            <a:r>
              <a:rPr lang="en-US" dirty="0"/>
              <a:t>Compute Engine provides scalable virtual machines.</a:t>
            </a:r>
          </a:p>
          <a:p>
            <a:r>
              <a:rPr lang="en-US" dirty="0"/>
              <a:t>Cloud Storage offers secure and scalable storage solutions.</a:t>
            </a:r>
          </a:p>
          <a:p>
            <a:r>
              <a:rPr lang="en-US" dirty="0"/>
              <a:t>Cloud SQL provides fully managed relational database services.</a:t>
            </a:r>
          </a:p>
          <a:p>
            <a:r>
              <a:rPr lang="en-US" dirty="0"/>
              <a:t>GCP's VPC provides secure networking capabilities.</a:t>
            </a:r>
          </a:p>
          <a:p>
            <a:r>
              <a:rPr lang="en-US" dirty="0" err="1"/>
              <a:t>BigQuery</a:t>
            </a:r>
            <a:r>
              <a:rPr lang="en-US" dirty="0"/>
              <a:t> is a powerful, fully managed data warehouse for analytics.</a:t>
            </a:r>
          </a:p>
          <a:p>
            <a:r>
              <a:rPr lang="en-US" dirty="0"/>
              <a:t>The AI Platform provides comprehensive tools for developing and deploying machine learning models.</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7</a:t>
            </a:fld>
            <a:endParaRPr lang="en-US" dirty="0"/>
          </a:p>
        </p:txBody>
      </p:sp>
    </p:spTree>
    <p:extLst>
      <p:ext uri="{BB962C8B-B14F-4D97-AF65-F5344CB8AC3E}">
        <p14:creationId xmlns:p14="http://schemas.microsoft.com/office/powerpoint/2010/main" val="225742746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Throughout this session, we've explored the critical role web browsers play in cloud computing.  We've delved into popular browser options like Chrome, Firefox, Safari, and Edge, highlighting their strengths and functionalities.  Remember, the "right" browser depends on your individual needs and priorities.  Do you value speed and a vast plugin library (Chrome)?  Do you prioritize privacy and customization (Firefox)?  Are you heavily invested in the Apple ecosystem (Safari)?  Perhaps you require a browser with improved performance and compatibility (Edge)?  By carefully considering your cloud computing usage patterns and the features most important to you, you can select the ideal browser to unlock the full potential of your cloud journey.</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81</a:t>
            </a:fld>
            <a:endParaRPr lang="en-US" dirty="0"/>
          </a:p>
        </p:txBody>
      </p:sp>
    </p:spTree>
    <p:extLst>
      <p:ext uri="{BB962C8B-B14F-4D97-AF65-F5344CB8AC3E}">
        <p14:creationId xmlns:p14="http://schemas.microsoft.com/office/powerpoint/2010/main" val="40106634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IBM Cloud is known for its enterprise-grade cloud solutions and strong AI capabilities with Watson.</a:t>
            </a:r>
          </a:p>
          <a:p>
            <a:r>
              <a:rPr lang="en-US" dirty="0"/>
              <a:t>IBM Virtual Servers offer scalable computing resources.</a:t>
            </a:r>
          </a:p>
          <a:p>
            <a:r>
              <a:rPr lang="en-US" dirty="0"/>
              <a:t>Cloud Object Storage provides highly durable and scalable storage.</a:t>
            </a:r>
          </a:p>
          <a:p>
            <a:r>
              <a:rPr lang="en-US" dirty="0"/>
              <a:t>Db2 is a fully managed relational database service.</a:t>
            </a:r>
          </a:p>
          <a:p>
            <a:r>
              <a:rPr lang="en-US" dirty="0"/>
              <a:t>IBM's VPC offers secure networking.</a:t>
            </a:r>
          </a:p>
          <a:p>
            <a:r>
              <a:rPr lang="en-US" dirty="0"/>
              <a:t>IBM Watson provides advanced AI and machine learning capabilities.</a:t>
            </a:r>
          </a:p>
          <a:p>
            <a:r>
              <a:rPr lang="en-US" dirty="0"/>
              <a:t>IBM Cloud Pak for Data is a unified platform for data analytics and management.</a:t>
            </a:r>
          </a:p>
          <a:p>
            <a:endParaRPr lang="en-US" dirty="0"/>
          </a:p>
        </p:txBody>
      </p:sp>
      <p:sp>
        <p:nvSpPr>
          <p:cNvPr id="4" name="Slide Number Placeholder 3"/>
          <p:cNvSpPr>
            <a:spLocks noGrp="1"/>
          </p:cNvSpPr>
          <p:nvPr>
            <p:ph type="sldNum" sz="quarter" idx="5"/>
          </p:nvPr>
        </p:nvSpPr>
        <p:spPr/>
        <p:txBody>
          <a:bodyPr/>
          <a:lstStyle/>
          <a:p>
            <a:fld id="{10895658-EA1F-4910-80AB-4DA76E167475}" type="slidenum">
              <a:rPr lang="en-US" smtClean="0"/>
              <a:t>8</a:t>
            </a:fld>
            <a:endParaRPr lang="en-US" dirty="0"/>
          </a:p>
        </p:txBody>
      </p:sp>
    </p:spTree>
    <p:extLst>
      <p:ext uri="{BB962C8B-B14F-4D97-AF65-F5344CB8AC3E}">
        <p14:creationId xmlns:p14="http://schemas.microsoft.com/office/powerpoint/2010/main" val="2727415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Alibaba Cloud is a major player in the Asian market and offers a range of cloud services.</a:t>
            </a:r>
          </a:p>
          <a:p>
            <a:r>
              <a:rPr lang="en-US" dirty="0"/>
              <a:t>ECS provides scalable virtual machines.</a:t>
            </a:r>
          </a:p>
          <a:p>
            <a:r>
              <a:rPr lang="en-US" dirty="0"/>
              <a:t>OSS offers secure and scalable object storage.</a:t>
            </a:r>
          </a:p>
          <a:p>
            <a:r>
              <a:rPr lang="en-US" dirty="0" err="1"/>
              <a:t>ApsaraDB</a:t>
            </a:r>
            <a:r>
              <a:rPr lang="en-US" dirty="0"/>
              <a:t> provides fully managed database services.</a:t>
            </a:r>
          </a:p>
          <a:p>
            <a:r>
              <a:rPr lang="en-US" dirty="0"/>
              <a:t>Alibaba's VPC offers secure networking solutions.</a:t>
            </a:r>
          </a:p>
          <a:p>
            <a:r>
              <a:rPr lang="en-US" dirty="0" err="1"/>
              <a:t>MaxCompute</a:t>
            </a:r>
            <a:r>
              <a:rPr lang="en-US" dirty="0"/>
              <a:t> is a powerful platform for large-scale data analytics.</a:t>
            </a:r>
          </a:p>
          <a:p>
            <a:r>
              <a:rPr lang="en-US" dirty="0"/>
              <a:t>PAI offers comprehensive tools for developing and deploying machine learning models.</a:t>
            </a:r>
          </a:p>
        </p:txBody>
      </p:sp>
      <p:sp>
        <p:nvSpPr>
          <p:cNvPr id="4" name="Slide Number Placeholder 3"/>
          <p:cNvSpPr>
            <a:spLocks noGrp="1"/>
          </p:cNvSpPr>
          <p:nvPr>
            <p:ph type="sldNum" sz="quarter" idx="5"/>
          </p:nvPr>
        </p:nvSpPr>
        <p:spPr/>
        <p:txBody>
          <a:bodyPr/>
          <a:lstStyle/>
          <a:p>
            <a:fld id="{10895658-EA1F-4910-80AB-4DA76E167475}" type="slidenum">
              <a:rPr lang="en-US" smtClean="0"/>
              <a:t>9</a:t>
            </a:fld>
            <a:endParaRPr lang="en-US" dirty="0"/>
          </a:p>
        </p:txBody>
      </p:sp>
    </p:spTree>
    <p:extLst>
      <p:ext uri="{BB962C8B-B14F-4D97-AF65-F5344CB8AC3E}">
        <p14:creationId xmlns:p14="http://schemas.microsoft.com/office/powerpoint/2010/main" val="19451298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png"/><Relationship Id="rId5" Type="http://schemas.openxmlformats.org/officeDocument/2006/relationships/image" Target="../media/image15.svg"/><Relationship Id="rId10" Type="http://schemas.openxmlformats.org/officeDocument/2006/relationships/image" Target="../media/image5.png"/><Relationship Id="rId4" Type="http://schemas.openxmlformats.org/officeDocument/2006/relationships/image" Target="../media/image14.png"/><Relationship Id="rId9"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4.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13.svg"/><Relationship Id="rId4" Type="http://schemas.openxmlformats.org/officeDocument/2006/relationships/image" Target="../media/image1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6.svg"/><Relationship Id="rId4" Type="http://schemas.openxmlformats.org/officeDocument/2006/relationships/image" Target="../media/image2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9AF4D7D-42EC-4F30-296A-81B05C4E7D57}"/>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714772" y="677918"/>
            <a:ext cx="6856292" cy="3590596"/>
          </a:xfrm>
        </p:spPr>
        <p:txBody>
          <a:bodyPr anchor="ctr"/>
          <a:lstStyle>
            <a:lvl1pPr algn="l">
              <a:defRPr sz="6000" cap="all" baseline="0">
                <a:solidFill>
                  <a:schemeClr val="tx2"/>
                </a:solidFill>
              </a:defRPr>
            </a:lvl1pPr>
          </a:lstStyle>
          <a:p>
            <a:r>
              <a:rPr lang="en-US" dirty="0"/>
              <a:t>Click to add title</a:t>
            </a:r>
          </a:p>
        </p:txBody>
      </p:sp>
    </p:spTree>
    <p:extLst>
      <p:ext uri="{BB962C8B-B14F-4D97-AF65-F5344CB8AC3E}">
        <p14:creationId xmlns:p14="http://schemas.microsoft.com/office/powerpoint/2010/main" val="670392170"/>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0" y="896112"/>
            <a:ext cx="10668000" cy="1325563"/>
          </a:xfrm>
        </p:spPr>
        <p:txBody>
          <a:bodyPr anchor="t" anchorCtr="0"/>
          <a:lstStyle>
            <a:lvl1pPr>
              <a:defRPr cap="all" baseline="0">
                <a:solidFill>
                  <a:schemeClr val="accent1"/>
                </a:solidFill>
              </a:defRPr>
            </a:lvl1pPr>
          </a:lstStyle>
          <a:p>
            <a:r>
              <a:rPr lang="en-US" dirty="0"/>
              <a:t>CLICK TO ADD TITLE</a:t>
            </a:r>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D70FC509-0D49-9500-59C9-DAE0A699FB0C}"/>
              </a:ext>
            </a:extLst>
          </p:cNvPr>
          <p:cNvSpPr>
            <a:spLocks noGrp="1"/>
          </p:cNvSpPr>
          <p:nvPr>
            <p:ph type="body" sz="quarter" idx="13" hasCustomPrompt="1"/>
          </p:nvPr>
        </p:nvSpPr>
        <p:spPr>
          <a:xfrm>
            <a:off x="762000" y="2417197"/>
            <a:ext cx="4278313" cy="3737541"/>
          </a:xfrm>
        </p:spPr>
        <p:txBody>
          <a:bodyPr vert="horz" lIns="91440" tIns="45720" rIns="91440" bIns="45720" rtlCol="0">
            <a:normAutofit/>
          </a:bodyPr>
          <a:lstStyle>
            <a:lvl1pPr>
              <a:spcBef>
                <a:spcPts val="0"/>
              </a:spcBef>
              <a:spcAft>
                <a:spcPts val="1200"/>
              </a:spcAft>
              <a:defRPr lang="en-US" sz="1800" smtClean="0"/>
            </a:lvl1pPr>
            <a:lvl2pPr>
              <a:spcBef>
                <a:spcPts val="0"/>
              </a:spcBef>
              <a:spcAft>
                <a:spcPts val="1200"/>
              </a:spcAft>
              <a:defRPr lang="en-US" sz="1800" smtClean="0"/>
            </a:lvl2pPr>
            <a:lvl3pPr>
              <a:spcBef>
                <a:spcPts val="0"/>
              </a:spcBef>
              <a:spcAft>
                <a:spcPts val="1200"/>
              </a:spcAft>
              <a:defRPr lang="en-US" sz="1800" smtClean="0"/>
            </a:lvl3pPr>
            <a:lvl4pPr>
              <a:spcBef>
                <a:spcPts val="0"/>
              </a:spcBef>
              <a:spcAft>
                <a:spcPts val="1200"/>
              </a:spcAft>
              <a:defRPr lang="en-US" sz="1800" smtClean="0"/>
            </a:lvl4pPr>
            <a:lvl5pPr>
              <a:spcBef>
                <a:spcPts val="0"/>
              </a:spcBef>
              <a:spcAft>
                <a:spcPts val="1200"/>
              </a:spcAft>
              <a:defRPr lang="en-US" sz="1800"/>
            </a:lvl5pPr>
          </a:lstStyle>
          <a:p>
            <a:pPr lvl="0"/>
            <a:r>
              <a:rPr lang="en-US" dirty="0"/>
              <a:t>Click to add text </a:t>
            </a:r>
          </a:p>
          <a:p>
            <a:pPr marL="685800" lvl="1" indent="-228600"/>
            <a:r>
              <a:rPr lang="en-US" dirty="0"/>
              <a:t>Second level</a:t>
            </a:r>
          </a:p>
          <a:p>
            <a:pPr marL="1143000" lvl="2" indent="-228600"/>
            <a:r>
              <a:rPr lang="en-US" dirty="0"/>
              <a:t>Third level</a:t>
            </a:r>
          </a:p>
          <a:p>
            <a:pPr marL="1600200" lvl="3" indent="-228600"/>
            <a:r>
              <a:rPr lang="en-US" dirty="0"/>
              <a:t>Fourth level</a:t>
            </a:r>
          </a:p>
          <a:p>
            <a:pPr marL="2057400" lvl="4" indent="-228600"/>
            <a:r>
              <a:rPr lang="en-US" dirty="0"/>
              <a:t>Fifth level</a:t>
            </a:r>
          </a:p>
        </p:txBody>
      </p:sp>
      <p:sp>
        <p:nvSpPr>
          <p:cNvPr id="8" name="Table Placeholder 7">
            <a:extLst>
              <a:ext uri="{FF2B5EF4-FFF2-40B4-BE49-F238E27FC236}">
                <a16:creationId xmlns:a16="http://schemas.microsoft.com/office/drawing/2014/main" id="{7113F543-A373-5951-EBF3-7E283EE52F0B}"/>
              </a:ext>
            </a:extLst>
          </p:cNvPr>
          <p:cNvSpPr>
            <a:spLocks noGrp="1"/>
          </p:cNvSpPr>
          <p:nvPr>
            <p:ph type="tbl" sz="quarter" idx="14" hasCustomPrompt="1"/>
          </p:nvPr>
        </p:nvSpPr>
        <p:spPr>
          <a:xfrm>
            <a:off x="5241471" y="2417763"/>
            <a:ext cx="6188529" cy="3736975"/>
          </a:xfrm>
        </p:spPr>
        <p:txBody>
          <a:bodyPr/>
          <a:lstStyle>
            <a:lvl1pPr>
              <a:defRPr/>
            </a:lvl1pPr>
          </a:lstStyle>
          <a:p>
            <a:r>
              <a:rPr lang="en-US" dirty="0"/>
              <a:t>Click icon to insert table</a:t>
            </a:r>
          </a:p>
        </p:txBody>
      </p:sp>
      <p:sp>
        <p:nvSpPr>
          <p:cNvPr id="3" name="Date Placeholder 3">
            <a:extLst>
              <a:ext uri="{FF2B5EF4-FFF2-40B4-BE49-F238E27FC236}">
                <a16:creationId xmlns:a16="http://schemas.microsoft.com/office/drawing/2014/main" id="{7D4C80AE-01F3-AAB6-99EF-DB1B5934CFD2}"/>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C0241B24-8629-6BC2-C72F-A156F0624997}"/>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Professor Dr. Sudan Jha</a:t>
            </a:r>
            <a:endParaRPr lang="en-US" dirty="0"/>
          </a:p>
        </p:txBody>
      </p:sp>
      <p:sp>
        <p:nvSpPr>
          <p:cNvPr id="6" name="Slide Number Placeholder 5">
            <a:extLst>
              <a:ext uri="{FF2B5EF4-FFF2-40B4-BE49-F238E27FC236}">
                <a16:creationId xmlns:a16="http://schemas.microsoft.com/office/drawing/2014/main" id="{967FBBF9-1C14-3371-F0AC-507FFCAB3BC1}"/>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81890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1552574" y="896111"/>
            <a:ext cx="9866540" cy="1358140"/>
          </a:xfrm>
        </p:spPr>
        <p:txBody>
          <a:bodyPr anchor="t" anchorCtr="0"/>
          <a:lstStyle>
            <a:lvl1pPr>
              <a:defRPr cap="all" baseline="0">
                <a:solidFill>
                  <a:schemeClr val="tx2"/>
                </a:solidFill>
              </a:defRPr>
            </a:lvl1pPr>
          </a:lstStyle>
          <a:p>
            <a:r>
              <a:rPr lang="en-US" dirty="0"/>
              <a:t>CLICK TO ADD TITLE</a:t>
            </a:r>
          </a:p>
        </p:txBody>
      </p:sp>
      <p:grpSp>
        <p:nvGrpSpPr>
          <p:cNvPr id="10" name="Group 9">
            <a:extLst>
              <a:ext uri="{FF2B5EF4-FFF2-40B4-BE49-F238E27FC236}">
                <a16:creationId xmlns:a16="http://schemas.microsoft.com/office/drawing/2014/main" id="{D9F1898E-3E74-4E43-A202-1A6640227466}"/>
              </a:ext>
              <a:ext uri="{C183D7F6-B498-43B3-948B-1728B52AA6E4}">
                <adec:decorative xmlns:adec="http://schemas.microsoft.com/office/drawing/2017/decorative" val="1"/>
              </a:ext>
            </a:extLst>
          </p:cNvPr>
          <p:cNvGrpSpPr/>
          <p:nvPr userDrawn="1"/>
        </p:nvGrpSpPr>
        <p:grpSpPr>
          <a:xfrm>
            <a:off x="0" y="0"/>
            <a:ext cx="1014984" cy="6858000"/>
            <a:chOff x="0" y="0"/>
            <a:chExt cx="1014984" cy="6858000"/>
          </a:xfrm>
        </p:grpSpPr>
        <p:sp>
          <p:nvSpPr>
            <p:cNvPr id="33" name="Rectangle 32">
              <a:extLst>
                <a:ext uri="{FF2B5EF4-FFF2-40B4-BE49-F238E27FC236}">
                  <a16:creationId xmlns:a16="http://schemas.microsoft.com/office/drawing/2014/main" id="{814776F7-F8A5-4235-8C8D-17F0E4F45B03}"/>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F301899-34C1-47B4-B5CD-F77BA341C0F9}"/>
                </a:ext>
              </a:extLst>
            </p:cNvPr>
            <p:cNvSpPr/>
            <p:nvPr userDrawn="1"/>
          </p:nvSpPr>
          <p:spPr>
            <a:xfrm>
              <a:off x="0" y="2833299"/>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66E9363-03B7-439D-8B5E-0665E48F046E}"/>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0432F5F5-1688-44BD-B071-A62C04824FB8}"/>
                </a:ext>
              </a:extLst>
            </p:cNvPr>
            <p:cNvSpPr/>
            <p:nvPr userDrawn="1"/>
          </p:nvSpPr>
          <p:spPr>
            <a:xfrm>
              <a:off x="0" y="2029863"/>
              <a:ext cx="1014984" cy="81295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Freeform: Shape 43">
              <a:extLst>
                <a:ext uri="{FF2B5EF4-FFF2-40B4-BE49-F238E27FC236}">
                  <a16:creationId xmlns:a16="http://schemas.microsoft.com/office/drawing/2014/main" id="{689FF8F5-F7B8-46B0-BB03-FE972A6832E7}"/>
                </a:ext>
              </a:extLst>
            </p:cNvPr>
            <p:cNvSpPr/>
            <p:nvPr userDrawn="1"/>
          </p:nvSpPr>
          <p:spPr>
            <a:xfrm rot="10800000">
              <a:off x="100582" y="2936725"/>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8" name="Graphic 47">
              <a:extLst>
                <a:ext uri="{FF2B5EF4-FFF2-40B4-BE49-F238E27FC236}">
                  <a16:creationId xmlns:a16="http://schemas.microsoft.com/office/drawing/2014/main" id="{31EB8EE7-3843-4CA8-879D-5D985DAA0D1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5400000">
              <a:off x="-457200" y="5416459"/>
              <a:ext cx="1828800" cy="914400"/>
            </a:xfrm>
            <a:prstGeom prst="rect">
              <a:avLst/>
            </a:prstGeom>
          </p:spPr>
        </p:pic>
        <p:pic>
          <p:nvPicPr>
            <p:cNvPr id="50" name="Graphic 49">
              <a:extLst>
                <a:ext uri="{FF2B5EF4-FFF2-40B4-BE49-F238E27FC236}">
                  <a16:creationId xmlns:a16="http://schemas.microsoft.com/office/drawing/2014/main" id="{5FF0EEFD-0038-4A2F-AD3B-01A98EFF5CF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63329"/>
              <a:ext cx="1828800" cy="914400"/>
            </a:xfrm>
            <a:prstGeom prst="rect">
              <a:avLst/>
            </a:prstGeom>
          </p:spPr>
        </p:pic>
      </p:grpSp>
      <p:sp>
        <p:nvSpPr>
          <p:cNvPr id="3" name="Content Placeholder 2">
            <a:extLst>
              <a:ext uri="{FF2B5EF4-FFF2-40B4-BE49-F238E27FC236}">
                <a16:creationId xmlns:a16="http://schemas.microsoft.com/office/drawing/2014/main" id="{8A650232-76AA-C9E3-F846-8DB1B44E5AF3}"/>
              </a:ext>
            </a:extLst>
          </p:cNvPr>
          <p:cNvSpPr>
            <a:spLocks noGrp="1"/>
          </p:cNvSpPr>
          <p:nvPr>
            <p:ph sz="half" idx="15" hasCustomPrompt="1"/>
          </p:nvPr>
        </p:nvSpPr>
        <p:spPr>
          <a:xfrm>
            <a:off x="1552575" y="2481940"/>
            <a:ext cx="6477952" cy="3635831"/>
          </a:xfrm>
        </p:spPr>
        <p:txBody>
          <a:bodyPr>
            <a:normAutofit/>
          </a:bodyPr>
          <a:lstStyle>
            <a:lvl1pPr marL="0" indent="0">
              <a:lnSpc>
                <a:spcPct val="100000"/>
              </a:lnSpc>
              <a:spcBef>
                <a:spcPts val="0"/>
              </a:spcBef>
              <a:spcAft>
                <a:spcPts val="600"/>
              </a:spcAft>
              <a:buFont typeface="Arial" panose="020B0604020202020204" pitchFamily="34" charset="0"/>
              <a:buNone/>
              <a:defRPr sz="1800">
                <a:solidFill>
                  <a:schemeClr val="bg1"/>
                </a:solidFill>
              </a:defRPr>
            </a:lvl1pPr>
            <a:lvl2pPr marL="457200">
              <a:lnSpc>
                <a:spcPct val="100000"/>
              </a:lnSpc>
              <a:spcAft>
                <a:spcPts val="600"/>
              </a:spcAft>
              <a:defRPr sz="1800">
                <a:solidFill>
                  <a:schemeClr val="bg1"/>
                </a:solidFill>
              </a:defRPr>
            </a:lvl2pPr>
            <a:lvl3pPr marL="914400">
              <a:lnSpc>
                <a:spcPct val="100000"/>
              </a:lnSpc>
              <a:spcAft>
                <a:spcPts val="600"/>
              </a:spcAft>
              <a:defRPr sz="1800">
                <a:solidFill>
                  <a:schemeClr val="bg1"/>
                </a:solidFill>
              </a:defRPr>
            </a:lvl3pPr>
            <a:lvl4pPr marL="1371600">
              <a:lnSpc>
                <a:spcPct val="100000"/>
              </a:lnSpc>
              <a:spcAft>
                <a:spcPts val="600"/>
              </a:spcAft>
              <a:defRPr sz="1800">
                <a:solidFill>
                  <a:schemeClr val="bg1"/>
                </a:solidFill>
              </a:defRPr>
            </a:lvl4pPr>
            <a:lvl5pPr marL="1828800">
              <a:lnSpc>
                <a:spcPct val="100000"/>
              </a:lnSpc>
              <a:spcAft>
                <a:spcPts val="600"/>
              </a:spcAft>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2">
            <a:extLst>
              <a:ext uri="{FF2B5EF4-FFF2-40B4-BE49-F238E27FC236}">
                <a16:creationId xmlns:a16="http://schemas.microsoft.com/office/drawing/2014/main" id="{37A04978-5D2C-BBF1-9C05-C52717619019}"/>
              </a:ext>
            </a:extLst>
          </p:cNvPr>
          <p:cNvSpPr>
            <a:spLocks noGrp="1"/>
          </p:cNvSpPr>
          <p:nvPr>
            <p:ph type="body" sz="quarter" idx="14" hasCustomPrompt="1"/>
          </p:nvPr>
        </p:nvSpPr>
        <p:spPr>
          <a:xfrm>
            <a:off x="8372723" y="2481940"/>
            <a:ext cx="3046391" cy="3759200"/>
          </a:xfrm>
        </p:spPr>
        <p:txBody>
          <a:bodyPr>
            <a:normAutofit/>
          </a:bodyPr>
          <a:lstStyle>
            <a:lvl1pPr marL="342900" indent="-342900">
              <a:spcAft>
                <a:spcPts val="600"/>
              </a:spcAft>
              <a:buFont typeface="+mj-lt"/>
              <a:buAutoNum type="arabicPeriod"/>
              <a:defRPr sz="1800">
                <a:solidFill>
                  <a:schemeClr val="bg1"/>
                </a:solidFill>
              </a:defRPr>
            </a:lvl1pPr>
            <a:lvl2pPr marL="800100" indent="-342900">
              <a:spcAft>
                <a:spcPts val="600"/>
              </a:spcAft>
              <a:buFont typeface="+mj-lt"/>
              <a:buAutoNum type="alphaLcPeriod"/>
              <a:defRPr sz="1800">
                <a:solidFill>
                  <a:schemeClr val="bg1"/>
                </a:solidFill>
              </a:defRPr>
            </a:lvl2pPr>
            <a:lvl3pPr marL="1257300" indent="-342900">
              <a:spcAft>
                <a:spcPts val="600"/>
              </a:spcAft>
              <a:buFont typeface="+mj-lt"/>
              <a:buAutoNum type="arabicParenR"/>
              <a:defRPr sz="1800">
                <a:solidFill>
                  <a:schemeClr val="bg1"/>
                </a:solidFill>
              </a:defRPr>
            </a:lvl3pPr>
            <a:lvl4pPr marL="1714500" indent="-342900">
              <a:spcAft>
                <a:spcPts val="600"/>
              </a:spcAft>
              <a:buFont typeface="+mj-lt"/>
              <a:buAutoNum type="alphaLcParenR"/>
              <a:defRPr sz="1800">
                <a:solidFill>
                  <a:schemeClr val="bg1"/>
                </a:solidFill>
              </a:defRPr>
            </a:lvl4pPr>
            <a:lvl5pPr marL="2171700" indent="-342900">
              <a:spcAft>
                <a:spcPts val="600"/>
              </a:spcAft>
              <a:buFont typeface="+mj-lt"/>
              <a:buAutoNum type="romanLcPeriod"/>
              <a:defRPr sz="1800">
                <a:solidFill>
                  <a:schemeClr val="bg1"/>
                </a:solidFill>
              </a:defRPr>
            </a:lvl5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3" name="Date Placeholder 3">
            <a:extLst>
              <a:ext uri="{FF2B5EF4-FFF2-40B4-BE49-F238E27FC236}">
                <a16:creationId xmlns:a16="http://schemas.microsoft.com/office/drawing/2014/main" id="{41C57AEB-9E33-4F77-9F58-DB0D1B978707}"/>
              </a:ext>
            </a:extLst>
          </p:cNvPr>
          <p:cNvSpPr>
            <a:spLocks noGrp="1"/>
          </p:cNvSpPr>
          <p:nvPr>
            <p:ph type="dt" sz="half" idx="10"/>
          </p:nvPr>
        </p:nvSpPr>
        <p:spPr>
          <a:xfrm>
            <a:off x="1554480" y="6353175"/>
            <a:ext cx="1097280" cy="365125"/>
          </a:xfrm>
        </p:spPr>
        <p:txBody>
          <a:bodyPr/>
          <a:lstStyle>
            <a:lvl1pPr>
              <a:defRPr>
                <a:solidFill>
                  <a:schemeClr val="bg1"/>
                </a:solidFill>
              </a:defRPr>
            </a:lvl1pPr>
          </a:lstStyle>
          <a:p>
            <a:r>
              <a:rPr lang="en-US"/>
              <a:t>12/11/2023</a:t>
            </a:r>
            <a:endParaRPr lang="en-US" dirty="0"/>
          </a:p>
        </p:txBody>
      </p:sp>
      <p:sp>
        <p:nvSpPr>
          <p:cNvPr id="64" name="Footer Placeholder 4">
            <a:extLst>
              <a:ext uri="{FF2B5EF4-FFF2-40B4-BE49-F238E27FC236}">
                <a16:creationId xmlns:a16="http://schemas.microsoft.com/office/drawing/2014/main" id="{182F895D-C48A-41AA-9DE6-43A17B7E019A}"/>
              </a:ext>
            </a:extLst>
          </p:cNvPr>
          <p:cNvSpPr>
            <a:spLocks noGrp="1"/>
          </p:cNvSpPr>
          <p:nvPr>
            <p:ph type="ftr" sz="quarter" idx="11"/>
          </p:nvPr>
        </p:nvSpPr>
        <p:spPr>
          <a:xfrm>
            <a:off x="5744527" y="6350000"/>
            <a:ext cx="2286000" cy="365125"/>
          </a:xfrm>
        </p:spPr>
        <p:txBody>
          <a:bodyPr/>
          <a:lstStyle>
            <a:lvl1pPr>
              <a:defRPr>
                <a:solidFill>
                  <a:schemeClr val="bg1"/>
                </a:solidFill>
              </a:defRPr>
            </a:lvl1pPr>
          </a:lstStyle>
          <a:p>
            <a:r>
              <a:rPr lang="en-US"/>
              <a:t>Professor Dr. Sudan Jha</a:t>
            </a:r>
            <a:endParaRPr lang="en-US" dirty="0"/>
          </a:p>
        </p:txBody>
      </p:sp>
      <p:sp>
        <p:nvSpPr>
          <p:cNvPr id="65" name="Slide Number Placeholder 5">
            <a:extLst>
              <a:ext uri="{FF2B5EF4-FFF2-40B4-BE49-F238E27FC236}">
                <a16:creationId xmlns:a16="http://schemas.microsoft.com/office/drawing/2014/main" id="{4C15BF58-30D9-4A0E-8506-1CD777B0FC5B}"/>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7368846"/>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4155" y="896112"/>
            <a:ext cx="10665845" cy="1325563"/>
          </a:xfrm>
        </p:spPr>
        <p:txBody>
          <a:bodyPr anchor="t" anchorCtr="0"/>
          <a:lstStyle>
            <a:lvl1pPr>
              <a:defRPr cap="all" baseline="0">
                <a:solidFill>
                  <a:schemeClr val="accent1"/>
                </a:solidFill>
              </a:defRPr>
            </a:lvl1pPr>
          </a:lstStyle>
          <a:p>
            <a:r>
              <a:rPr lang="en-US" dirty="0"/>
              <a:t>CLICK TO ADD TITLE</a:t>
            </a:r>
          </a:p>
        </p:txBody>
      </p:sp>
      <p:sp>
        <p:nvSpPr>
          <p:cNvPr id="5" name="Table Placeholder 4">
            <a:extLst>
              <a:ext uri="{FF2B5EF4-FFF2-40B4-BE49-F238E27FC236}">
                <a16:creationId xmlns:a16="http://schemas.microsoft.com/office/drawing/2014/main" id="{E06194BC-6453-CA18-2623-B07F3A5D4E92}"/>
              </a:ext>
            </a:extLst>
          </p:cNvPr>
          <p:cNvSpPr>
            <a:spLocks noGrp="1"/>
          </p:cNvSpPr>
          <p:nvPr>
            <p:ph type="tbl" sz="quarter" idx="13" hasCustomPrompt="1"/>
          </p:nvPr>
        </p:nvSpPr>
        <p:spPr>
          <a:xfrm>
            <a:off x="762000" y="2417763"/>
            <a:ext cx="10665845" cy="3678235"/>
          </a:xfrm>
        </p:spPr>
        <p:txBody>
          <a:bodyPr/>
          <a:lstStyle>
            <a:lvl1pPr>
              <a:defRPr/>
            </a:lvl1pPr>
          </a:lstStyle>
          <a:p>
            <a:pPr marL="228600" marR="0" lvl="0" indent="-228600" algn="l" defTabSz="914400" rtl="0" eaLnBrk="1" fontAlgn="auto" latinLnBrk="0" hangingPunct="1">
              <a:lnSpc>
                <a:spcPct val="100000"/>
              </a:lnSpc>
              <a:spcBef>
                <a:spcPts val="0"/>
              </a:spcBef>
              <a:spcAft>
                <a:spcPts val="1200"/>
              </a:spcAft>
              <a:buClrTx/>
              <a:buSzTx/>
              <a:buFont typeface="Arial" panose="020B0604020202020204" pitchFamily="34" charset="0"/>
              <a:buChar char="•"/>
              <a:tabLst/>
              <a:defRPr/>
            </a:pPr>
            <a:r>
              <a:rPr lang="en-US" dirty="0"/>
              <a:t>Click icon to insert table</a:t>
            </a:r>
          </a:p>
          <a:p>
            <a:endParaRPr lang="en-US" dirty="0"/>
          </a:p>
        </p:txBody>
      </p:sp>
      <p:sp>
        <p:nvSpPr>
          <p:cNvPr id="7" name="Rectangle 23">
            <a:extLst>
              <a:ext uri="{FF2B5EF4-FFF2-40B4-BE49-F238E27FC236}">
                <a16:creationId xmlns:a16="http://schemas.microsoft.com/office/drawing/2014/main" id="{AB92D86A-5036-415A-B056-A55CB2E0C2C9}"/>
              </a:ext>
              <a:ext uri="{C183D7F6-B498-43B3-948B-1728B52AA6E4}">
                <adec:decorative xmlns:adec="http://schemas.microsoft.com/office/drawing/2017/decorative" val="1"/>
              </a:ext>
            </a:extLst>
          </p:cNvPr>
          <p:cNvSpPr/>
          <p:nvPr userDrawn="1"/>
        </p:nvSpPr>
        <p:spPr>
          <a:xfrm rot="10800000">
            <a:off x="11177016" y="0"/>
            <a:ext cx="1014984" cy="1014984"/>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3">
            <a:extLst>
              <a:ext uri="{FF2B5EF4-FFF2-40B4-BE49-F238E27FC236}">
                <a16:creationId xmlns:a16="http://schemas.microsoft.com/office/drawing/2014/main" id="{D3A465A0-88AA-B50B-92D8-3A54928329FB}"/>
              </a:ext>
            </a:extLst>
          </p:cNvPr>
          <p:cNvSpPr>
            <a:spLocks noGrp="1"/>
          </p:cNvSpPr>
          <p:nvPr>
            <p:ph type="dt" sz="half" idx="10"/>
          </p:nvPr>
        </p:nvSpPr>
        <p:spPr>
          <a:xfrm>
            <a:off x="767443" y="6353175"/>
            <a:ext cx="1097280" cy="365125"/>
          </a:xfrm>
        </p:spPr>
        <p:txBody>
          <a:bodyPr/>
          <a:lstStyle>
            <a:lvl1pPr>
              <a:defRPr>
                <a:solidFill>
                  <a:schemeClr val="tx1"/>
                </a:solidFill>
              </a:defRPr>
            </a:lvl1pPr>
          </a:lstStyle>
          <a:p>
            <a:r>
              <a:rPr lang="en-US"/>
              <a:t>12/11/2023</a:t>
            </a:r>
            <a:endParaRPr lang="en-US" dirty="0"/>
          </a:p>
        </p:txBody>
      </p:sp>
      <p:sp>
        <p:nvSpPr>
          <p:cNvPr id="4" name="Footer Placeholder 4">
            <a:extLst>
              <a:ext uri="{FF2B5EF4-FFF2-40B4-BE49-F238E27FC236}">
                <a16:creationId xmlns:a16="http://schemas.microsoft.com/office/drawing/2014/main" id="{6195F626-7C08-9907-6A85-922BE6AA0EF5}"/>
              </a:ext>
            </a:extLst>
          </p:cNvPr>
          <p:cNvSpPr>
            <a:spLocks noGrp="1"/>
          </p:cNvSpPr>
          <p:nvPr>
            <p:ph type="ftr" sz="quarter" idx="11"/>
          </p:nvPr>
        </p:nvSpPr>
        <p:spPr>
          <a:xfrm>
            <a:off x="5273449" y="6350000"/>
            <a:ext cx="2286000" cy="365125"/>
          </a:xfrm>
        </p:spPr>
        <p:txBody>
          <a:bodyPr/>
          <a:lstStyle>
            <a:lvl1pPr>
              <a:defRPr>
                <a:solidFill>
                  <a:schemeClr val="tx1"/>
                </a:solidFill>
              </a:defRPr>
            </a:lvl1pPr>
          </a:lstStyle>
          <a:p>
            <a:r>
              <a:rPr lang="en-US"/>
              <a:t>Professor Dr. Sudan Jha</a:t>
            </a:r>
            <a:endParaRPr lang="en-US" dirty="0"/>
          </a:p>
        </p:txBody>
      </p:sp>
      <p:sp>
        <p:nvSpPr>
          <p:cNvPr id="6" name="Slide Number Placeholder 5">
            <a:extLst>
              <a:ext uri="{FF2B5EF4-FFF2-40B4-BE49-F238E27FC236}">
                <a16:creationId xmlns:a16="http://schemas.microsoft.com/office/drawing/2014/main" id="{7BBAD34A-4F3F-C89B-BBBC-E7740F414D13}"/>
              </a:ext>
            </a:extLst>
          </p:cNvPr>
          <p:cNvSpPr>
            <a:spLocks noGrp="1"/>
          </p:cNvSpPr>
          <p:nvPr>
            <p:ph type="sldNum" sz="quarter" idx="12"/>
          </p:nvPr>
        </p:nvSpPr>
        <p:spPr>
          <a:xfrm>
            <a:off x="10968175"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523748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ontent 2">
    <p:bg>
      <p:bgPr>
        <a:solidFill>
          <a:schemeClr val="accent2"/>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C2927-0A13-DC57-A83B-B8DB787A48CF}"/>
              </a:ext>
              <a:ext uri="{C183D7F6-B498-43B3-948B-1728B52AA6E4}">
                <adec:decorative xmlns:adec="http://schemas.microsoft.com/office/drawing/2017/decorative" val="1"/>
              </a:ext>
            </a:extLst>
          </p:cNvPr>
          <p:cNvGrpSpPr/>
          <p:nvPr userDrawn="1"/>
        </p:nvGrpSpPr>
        <p:grpSpPr>
          <a:xfrm>
            <a:off x="0" y="0"/>
            <a:ext cx="6843092" cy="6858000"/>
            <a:chOff x="0" y="0"/>
            <a:chExt cx="6843092" cy="6858000"/>
          </a:xfrm>
        </p:grpSpPr>
        <p:sp>
          <p:nvSpPr>
            <p:cNvPr id="344" name="Rectangle 343">
              <a:extLst>
                <a:ext uri="{FF2B5EF4-FFF2-40B4-BE49-F238E27FC236}">
                  <a16:creationId xmlns:a16="http://schemas.microsoft.com/office/drawing/2014/main" id="{0685D98A-CA5A-4C48-9AEB-4C1A201237A1}"/>
                </a:ext>
              </a:extLst>
            </p:cNvPr>
            <p:cNvSpPr/>
            <p:nvPr userDrawn="1"/>
          </p:nvSpPr>
          <p:spPr>
            <a:xfrm>
              <a:off x="2021206" y="4828032"/>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1F97041-3EE3-4F17-990B-3AC264934EF0}"/>
                </a:ext>
              </a:extLst>
            </p:cNvPr>
            <p:cNvSpPr/>
            <p:nvPr userDrawn="1"/>
          </p:nvSpPr>
          <p:spPr>
            <a:xfrm>
              <a:off x="0" y="0"/>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51DA30E2-82DB-4AA1-B134-9482F5CD7689}"/>
                </a:ext>
              </a:extLst>
            </p:cNvPr>
            <p:cNvSpPr/>
            <p:nvPr userDrawn="1"/>
          </p:nvSpPr>
          <p:spPr>
            <a:xfrm>
              <a:off x="2457970" y="1686431"/>
              <a:ext cx="1828800"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5502070B-3F7D-436A-849C-FB64175E8B45}"/>
                </a:ext>
              </a:extLst>
            </p:cNvPr>
            <p:cNvSpPr/>
            <p:nvPr userDrawn="1"/>
          </p:nvSpPr>
          <p:spPr>
            <a:xfrm>
              <a:off x="0" y="6108192"/>
              <a:ext cx="2029968" cy="7498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9">
              <a:extLst>
                <a:ext uri="{FF2B5EF4-FFF2-40B4-BE49-F238E27FC236}">
                  <a16:creationId xmlns:a16="http://schemas.microsoft.com/office/drawing/2014/main" id="{675AAC8A-F8AB-44A3-9748-96464E9E0B6B}"/>
                </a:ext>
              </a:extLst>
            </p:cNvPr>
            <p:cNvSpPr/>
            <p:nvPr userDrawn="1"/>
          </p:nvSpPr>
          <p:spPr>
            <a:xfrm>
              <a:off x="4054172" y="4069080"/>
              <a:ext cx="2788920" cy="2788920"/>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AC3F6810-4D95-4C6E-A30A-459BAD7510FE}"/>
                </a:ext>
              </a:extLst>
            </p:cNvPr>
            <p:cNvGrpSpPr/>
            <p:nvPr userDrawn="1"/>
          </p:nvGrpSpPr>
          <p:grpSpPr>
            <a:xfrm>
              <a:off x="23853" y="2101527"/>
              <a:ext cx="1920240" cy="1920240"/>
              <a:chOff x="5361924" y="7472790"/>
              <a:chExt cx="1828800" cy="1828800"/>
            </a:xfrm>
          </p:grpSpPr>
          <p:grpSp>
            <p:nvGrpSpPr>
              <p:cNvPr id="115" name="Group 114">
                <a:extLst>
                  <a:ext uri="{FF2B5EF4-FFF2-40B4-BE49-F238E27FC236}">
                    <a16:creationId xmlns:a16="http://schemas.microsoft.com/office/drawing/2014/main" id="{81973B3A-7185-45FB-A2E6-A7BDE6414DF3}"/>
                  </a:ext>
                </a:extLst>
              </p:cNvPr>
              <p:cNvGrpSpPr/>
              <p:nvPr userDrawn="1"/>
            </p:nvGrpSpPr>
            <p:grpSpPr>
              <a:xfrm>
                <a:off x="5361924" y="7472790"/>
                <a:ext cx="1828800" cy="1828800"/>
                <a:chOff x="5361924" y="7472790"/>
                <a:chExt cx="1828800" cy="1828800"/>
              </a:xfrm>
            </p:grpSpPr>
            <p:grpSp>
              <p:nvGrpSpPr>
                <p:cNvPr id="99" name="Group 98">
                  <a:extLst>
                    <a:ext uri="{FF2B5EF4-FFF2-40B4-BE49-F238E27FC236}">
                      <a16:creationId xmlns:a16="http://schemas.microsoft.com/office/drawing/2014/main" id="{DACFFF66-0600-406E-AF42-9FD8E8EDB397}"/>
                    </a:ext>
                  </a:extLst>
                </p:cNvPr>
                <p:cNvGrpSpPr/>
                <p:nvPr userDrawn="1"/>
              </p:nvGrpSpPr>
              <p:grpSpPr>
                <a:xfrm>
                  <a:off x="5361924" y="7472790"/>
                  <a:ext cx="1828800" cy="1828800"/>
                  <a:chOff x="5388428" y="7173291"/>
                  <a:chExt cx="1828800" cy="1828800"/>
                </a:xfrm>
              </p:grpSpPr>
              <p:grpSp>
                <p:nvGrpSpPr>
                  <p:cNvPr id="96" name="Group 95">
                    <a:extLst>
                      <a:ext uri="{FF2B5EF4-FFF2-40B4-BE49-F238E27FC236}">
                        <a16:creationId xmlns:a16="http://schemas.microsoft.com/office/drawing/2014/main" id="{9411687D-2631-487B-AEAB-39750C9E52BF}"/>
                      </a:ext>
                    </a:extLst>
                  </p:cNvPr>
                  <p:cNvGrpSpPr/>
                  <p:nvPr userDrawn="1"/>
                </p:nvGrpSpPr>
                <p:grpSpPr>
                  <a:xfrm>
                    <a:off x="5388428" y="7173291"/>
                    <a:ext cx="1828800" cy="1828800"/>
                    <a:chOff x="5388428" y="7173291"/>
                    <a:chExt cx="1828800" cy="1828800"/>
                  </a:xfrm>
                </p:grpSpPr>
                <p:grpSp>
                  <p:nvGrpSpPr>
                    <p:cNvPr id="90" name="Group 89">
                      <a:extLst>
                        <a:ext uri="{FF2B5EF4-FFF2-40B4-BE49-F238E27FC236}">
                          <a16:creationId xmlns:a16="http://schemas.microsoft.com/office/drawing/2014/main" id="{4BDDEAF6-0726-4BF4-96D7-EBA489ABF3E5}"/>
                        </a:ext>
                      </a:extLst>
                    </p:cNvPr>
                    <p:cNvGrpSpPr/>
                    <p:nvPr userDrawn="1"/>
                  </p:nvGrpSpPr>
                  <p:grpSpPr>
                    <a:xfrm>
                      <a:off x="5388428" y="7173291"/>
                      <a:ext cx="1828800" cy="1828800"/>
                      <a:chOff x="5579044" y="7049770"/>
                      <a:chExt cx="1828800" cy="1828800"/>
                    </a:xfrm>
                  </p:grpSpPr>
                  <p:grpSp>
                    <p:nvGrpSpPr>
                      <p:cNvPr id="89" name="Group 88">
                        <a:extLst>
                          <a:ext uri="{FF2B5EF4-FFF2-40B4-BE49-F238E27FC236}">
                            <a16:creationId xmlns:a16="http://schemas.microsoft.com/office/drawing/2014/main" id="{F80BBFBA-D0FB-4E20-8981-F569A2A0B678}"/>
                          </a:ext>
                        </a:extLst>
                      </p:cNvPr>
                      <p:cNvGrpSpPr/>
                      <p:nvPr userDrawn="1"/>
                    </p:nvGrpSpPr>
                    <p:grpSpPr>
                      <a:xfrm>
                        <a:off x="5579044" y="7049770"/>
                        <a:ext cx="1828800" cy="1828800"/>
                        <a:chOff x="5579044" y="7049770"/>
                        <a:chExt cx="1828800" cy="1828800"/>
                      </a:xfrm>
                    </p:grpSpPr>
                    <p:grpSp>
                      <p:nvGrpSpPr>
                        <p:cNvPr id="86" name="Group 85">
                          <a:extLst>
                            <a:ext uri="{FF2B5EF4-FFF2-40B4-BE49-F238E27FC236}">
                              <a16:creationId xmlns:a16="http://schemas.microsoft.com/office/drawing/2014/main" id="{6B3BCF7C-4204-4B1A-8371-96E859FC8425}"/>
                            </a:ext>
                          </a:extLst>
                        </p:cNvPr>
                        <p:cNvGrpSpPr/>
                        <p:nvPr userDrawn="1"/>
                      </p:nvGrpSpPr>
                      <p:grpSpPr>
                        <a:xfrm>
                          <a:off x="5579044" y="7049770"/>
                          <a:ext cx="1828800" cy="1828800"/>
                          <a:chOff x="5579044" y="7049770"/>
                          <a:chExt cx="1828800" cy="1828800"/>
                        </a:xfrm>
                      </p:grpSpPr>
                      <p:grpSp>
                        <p:nvGrpSpPr>
                          <p:cNvPr id="83" name="Group 82">
                            <a:extLst>
                              <a:ext uri="{FF2B5EF4-FFF2-40B4-BE49-F238E27FC236}">
                                <a16:creationId xmlns:a16="http://schemas.microsoft.com/office/drawing/2014/main" id="{31CF95CD-48BB-4659-870A-21584266D83F}"/>
                              </a:ext>
                            </a:extLst>
                          </p:cNvPr>
                          <p:cNvGrpSpPr/>
                          <p:nvPr userDrawn="1"/>
                        </p:nvGrpSpPr>
                        <p:grpSpPr>
                          <a:xfrm>
                            <a:off x="5579044" y="7049770"/>
                            <a:ext cx="1828800" cy="1828800"/>
                            <a:chOff x="5579044" y="7049770"/>
                            <a:chExt cx="1828800" cy="1828800"/>
                          </a:xfrm>
                        </p:grpSpPr>
                        <p:sp>
                          <p:nvSpPr>
                            <p:cNvPr id="78" name="Oval 77">
                              <a:extLst>
                                <a:ext uri="{FF2B5EF4-FFF2-40B4-BE49-F238E27FC236}">
                                  <a16:creationId xmlns:a16="http://schemas.microsoft.com/office/drawing/2014/main" id="{871E1954-F3FD-427D-8FFA-F28839673545}"/>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80" name="Oval 79">
                              <a:extLst>
                                <a:ext uri="{FF2B5EF4-FFF2-40B4-BE49-F238E27FC236}">
                                  <a16:creationId xmlns:a16="http://schemas.microsoft.com/office/drawing/2014/main" id="{B655BD1D-8AE2-43E7-B1D4-17923D0E0171}"/>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2" name="Oval 81">
                            <a:extLst>
                              <a:ext uri="{FF2B5EF4-FFF2-40B4-BE49-F238E27FC236}">
                                <a16:creationId xmlns:a16="http://schemas.microsoft.com/office/drawing/2014/main" id="{9F92C461-5E10-49F3-B4F0-F320512C0756}"/>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5" name="Oval 84">
                          <a:extLst>
                            <a:ext uri="{FF2B5EF4-FFF2-40B4-BE49-F238E27FC236}">
                              <a16:creationId xmlns:a16="http://schemas.microsoft.com/office/drawing/2014/main" id="{A6D57951-375C-41E9-BF45-DFC40F8E0A1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88" name="Oval 87">
                        <a:extLst>
                          <a:ext uri="{FF2B5EF4-FFF2-40B4-BE49-F238E27FC236}">
                            <a16:creationId xmlns:a16="http://schemas.microsoft.com/office/drawing/2014/main" id="{E4A4216D-DF9B-4DD9-989C-1F4040F3F4F7}"/>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2" name="Oval 91">
                      <a:extLst>
                        <a:ext uri="{FF2B5EF4-FFF2-40B4-BE49-F238E27FC236}">
                          <a16:creationId xmlns:a16="http://schemas.microsoft.com/office/drawing/2014/main" id="{3DCCC81D-9EE7-47A8-8A4C-74B5E047A336}"/>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5" name="Oval 94">
                    <a:extLst>
                      <a:ext uri="{FF2B5EF4-FFF2-40B4-BE49-F238E27FC236}">
                        <a16:creationId xmlns:a16="http://schemas.microsoft.com/office/drawing/2014/main" id="{9985F9FD-CFFB-417E-A560-28BD7BC7EE86}"/>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98" name="Oval 97">
                  <a:extLst>
                    <a:ext uri="{FF2B5EF4-FFF2-40B4-BE49-F238E27FC236}">
                      <a16:creationId xmlns:a16="http://schemas.microsoft.com/office/drawing/2014/main" id="{9A923F7B-7D75-4E04-AE62-D5B99F645756}"/>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2" name="Oval 101">
                  <a:extLst>
                    <a:ext uri="{FF2B5EF4-FFF2-40B4-BE49-F238E27FC236}">
                      <a16:creationId xmlns:a16="http://schemas.microsoft.com/office/drawing/2014/main" id="{F0239D2C-73EF-42E3-B73F-E69B7C27F65B}"/>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5" name="Oval 104">
                  <a:extLst>
                    <a:ext uri="{FF2B5EF4-FFF2-40B4-BE49-F238E27FC236}">
                      <a16:creationId xmlns:a16="http://schemas.microsoft.com/office/drawing/2014/main" id="{59BA1C3D-ADED-4596-8A9D-3DEC7E848945}"/>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08" name="Oval 107">
                  <a:extLst>
                    <a:ext uri="{FF2B5EF4-FFF2-40B4-BE49-F238E27FC236}">
                      <a16:creationId xmlns:a16="http://schemas.microsoft.com/office/drawing/2014/main" id="{015F2BFA-6803-42A0-A870-794B120EF574}"/>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0" name="Oval 109">
                  <a:extLst>
                    <a:ext uri="{FF2B5EF4-FFF2-40B4-BE49-F238E27FC236}">
                      <a16:creationId xmlns:a16="http://schemas.microsoft.com/office/drawing/2014/main" id="{E09A173D-9FE5-446C-B59E-5D7C0A00BF6C}"/>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13" name="Oval 112">
                <a:extLst>
                  <a:ext uri="{FF2B5EF4-FFF2-40B4-BE49-F238E27FC236}">
                    <a16:creationId xmlns:a16="http://schemas.microsoft.com/office/drawing/2014/main" id="{974C3792-995F-4717-8C8B-089BBA7DE9C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3" name="Freeform: Shape 22">
              <a:extLst>
                <a:ext uri="{FF2B5EF4-FFF2-40B4-BE49-F238E27FC236}">
                  <a16:creationId xmlns:a16="http://schemas.microsoft.com/office/drawing/2014/main" id="{C8FD950B-0E2B-4905-8DE9-195E24B2ABE7}"/>
                </a:ext>
              </a:extLst>
            </p:cNvPr>
            <p:cNvSpPr/>
            <p:nvPr userDrawn="1"/>
          </p:nvSpPr>
          <p:spPr>
            <a:xfrm rot="10800000">
              <a:off x="1013527" y="204317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8" name="Rectangle 9">
              <a:extLst>
                <a:ext uri="{FF2B5EF4-FFF2-40B4-BE49-F238E27FC236}">
                  <a16:creationId xmlns:a16="http://schemas.microsoft.com/office/drawing/2014/main" id="{D0B57759-E007-4FD0-9C6B-356DC53050C4}"/>
                </a:ext>
              </a:extLst>
            </p:cNvPr>
            <p:cNvSpPr/>
            <p:nvPr userDrawn="1"/>
          </p:nvSpPr>
          <p:spPr>
            <a:xfrm rot="5400000">
              <a:off x="2028432" y="4821048"/>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5" name="Oval 174">
              <a:extLst>
                <a:ext uri="{FF2B5EF4-FFF2-40B4-BE49-F238E27FC236}">
                  <a16:creationId xmlns:a16="http://schemas.microsoft.com/office/drawing/2014/main" id="{273C520A-0126-47DA-A75B-1A38883907A2}"/>
                </a:ext>
              </a:extLst>
            </p:cNvPr>
            <p:cNvSpPr/>
            <p:nvPr userDrawn="1"/>
          </p:nvSpPr>
          <p:spPr>
            <a:xfrm>
              <a:off x="861942" y="888111"/>
              <a:ext cx="274320" cy="2743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1" name="Rectangle 290">
              <a:extLst>
                <a:ext uri="{FF2B5EF4-FFF2-40B4-BE49-F238E27FC236}">
                  <a16:creationId xmlns:a16="http://schemas.microsoft.com/office/drawing/2014/main" id="{AB12487D-8BC9-4BEB-B6A7-B9DD702B2BD3}"/>
                </a:ext>
              </a:extLst>
            </p:cNvPr>
            <p:cNvSpPr/>
            <p:nvPr userDrawn="1"/>
          </p:nvSpPr>
          <p:spPr>
            <a:xfrm>
              <a:off x="0" y="4082178"/>
              <a:ext cx="2029968"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7" name="Graphic 296">
              <a:extLst>
                <a:ext uri="{FF2B5EF4-FFF2-40B4-BE49-F238E27FC236}">
                  <a16:creationId xmlns:a16="http://schemas.microsoft.com/office/drawing/2014/main" id="{AEE6DE36-A3C9-4D40-B471-F49B6A875D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2029016" y="2051944"/>
              <a:ext cx="2029968" cy="2029968"/>
            </a:xfrm>
            <a:prstGeom prst="rect">
              <a:avLst/>
            </a:prstGeom>
          </p:spPr>
        </p:pic>
        <p:pic>
          <p:nvPicPr>
            <p:cNvPr id="299" name="Graphic 298">
              <a:extLst>
                <a:ext uri="{FF2B5EF4-FFF2-40B4-BE49-F238E27FC236}">
                  <a16:creationId xmlns:a16="http://schemas.microsoft.com/office/drawing/2014/main" id="{99FF86FA-8891-4235-B88B-CFCA3B57E53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0" y="4078224"/>
              <a:ext cx="2029968" cy="2029968"/>
            </a:xfrm>
            <a:prstGeom prst="rect">
              <a:avLst/>
            </a:prstGeom>
          </p:spPr>
        </p:pic>
        <p:cxnSp>
          <p:nvCxnSpPr>
            <p:cNvPr id="170" name="Straight Connector 169">
              <a:extLst>
                <a:ext uri="{FF2B5EF4-FFF2-40B4-BE49-F238E27FC236}">
                  <a16:creationId xmlns:a16="http://schemas.microsoft.com/office/drawing/2014/main" id="{7ADD6DC9-9036-47C7-AAE5-8AF23CE0C81D}"/>
                </a:ext>
              </a:extLst>
            </p:cNvPr>
            <p:cNvCxnSpPr>
              <a:cxnSpLocks/>
            </p:cNvCxnSpPr>
            <p:nvPr userDrawn="1"/>
          </p:nvCxnSpPr>
          <p:spPr>
            <a:xfrm>
              <a:off x="974376" y="989441"/>
              <a:ext cx="5867327" cy="586720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5900245" y="544285"/>
            <a:ext cx="5528217" cy="2685383"/>
          </a:xfrm>
        </p:spPr>
        <p:txBody>
          <a:bodyPr anchor="b">
            <a:normAutofit/>
          </a:bodyPr>
          <a:lstStyle>
            <a:lvl1pPr algn="l">
              <a:defRPr sz="44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5896340" y="3423773"/>
            <a:ext cx="5528217" cy="2029969"/>
          </a:xfrm>
        </p:spPr>
        <p:txBody>
          <a:bodyPr>
            <a:normAutofit/>
          </a:bodyPr>
          <a:lstStyle>
            <a:lvl1pPr marL="0" indent="0" algn="l">
              <a:lnSpc>
                <a:spcPct val="150000"/>
              </a:lnSpc>
              <a:spcBef>
                <a:spcPts val="0"/>
              </a:spcBef>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4933950" y="429461"/>
            <a:ext cx="6343650" cy="2668463"/>
          </a:xfrm>
        </p:spPr>
        <p:txBody>
          <a:bodyPr anchor="b" anchorCtr="0"/>
          <a:lstStyle>
            <a:lvl1pPr>
              <a:defRPr cap="all" baseline="0">
                <a:solidFill>
                  <a:schemeClr val="accent1"/>
                </a:solidFill>
              </a:defRPr>
            </a:lvl1pPr>
          </a:lstStyle>
          <a:p>
            <a:r>
              <a:rPr lang="en-US" dirty="0"/>
              <a:t>CLICK TO ADD TITLE</a:t>
            </a:r>
          </a:p>
        </p:txBody>
      </p:sp>
      <p:sp>
        <p:nvSpPr>
          <p:cNvPr id="7" name="Content Placeholder 2">
            <a:extLst>
              <a:ext uri="{FF2B5EF4-FFF2-40B4-BE49-F238E27FC236}">
                <a16:creationId xmlns:a16="http://schemas.microsoft.com/office/drawing/2014/main" id="{F183B974-C7F1-5026-EC6E-647371B64BBB}"/>
              </a:ext>
            </a:extLst>
          </p:cNvPr>
          <p:cNvSpPr>
            <a:spLocks noGrp="1"/>
          </p:cNvSpPr>
          <p:nvPr>
            <p:ph sz="half" idx="14" hasCustomPrompt="1"/>
          </p:nvPr>
        </p:nvSpPr>
        <p:spPr>
          <a:xfrm>
            <a:off x="4938712" y="3299953"/>
            <a:ext cx="6338888" cy="2668463"/>
          </a:xfrm>
        </p:spPr>
        <p:txBody>
          <a:bodyPr>
            <a:normAutofit/>
          </a:bodyPr>
          <a:lstStyle>
            <a:lvl1pPr marL="0" indent="0">
              <a:lnSpc>
                <a:spcPct val="150000"/>
              </a:lnSpc>
              <a:spcBef>
                <a:spcPts val="0"/>
              </a:spcBef>
              <a:spcAft>
                <a:spcPts val="0"/>
              </a:spcAft>
              <a:buFont typeface="Arial" panose="020B0604020202020204" pitchFamily="34" charset="0"/>
              <a:buNone/>
              <a:defRPr sz="24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 name="Group 2">
            <a:extLst>
              <a:ext uri="{FF2B5EF4-FFF2-40B4-BE49-F238E27FC236}">
                <a16:creationId xmlns:a16="http://schemas.microsoft.com/office/drawing/2014/main" id="{464914EB-20DD-97B4-8FF9-94D739D21CA4}"/>
              </a:ext>
              <a:ext uri="{C183D7F6-B498-43B3-948B-1728B52AA6E4}">
                <adec:decorative xmlns:adec="http://schemas.microsoft.com/office/drawing/2017/decorative" val="1"/>
              </a:ext>
            </a:extLst>
          </p:cNvPr>
          <p:cNvGrpSpPr/>
          <p:nvPr userDrawn="1"/>
        </p:nvGrpSpPr>
        <p:grpSpPr>
          <a:xfrm>
            <a:off x="-9867" y="-7753"/>
            <a:ext cx="4187536" cy="6865753"/>
            <a:chOff x="-9867" y="-7753"/>
            <a:chExt cx="4187536" cy="6865753"/>
          </a:xfrm>
        </p:grpSpPr>
        <p:sp>
          <p:nvSpPr>
            <p:cNvPr id="64" name="Rectangle 63">
              <a:extLst>
                <a:ext uri="{FF2B5EF4-FFF2-40B4-BE49-F238E27FC236}">
                  <a16:creationId xmlns:a16="http://schemas.microsoft.com/office/drawing/2014/main" id="{0407AED1-9974-465A-BC9C-530E270105DE}"/>
                </a:ext>
              </a:extLst>
            </p:cNvPr>
            <p:cNvSpPr/>
            <p:nvPr userDrawn="1"/>
          </p:nvSpPr>
          <p:spPr>
            <a:xfrm flipH="1">
              <a:off x="0" y="2021358"/>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08ADBC6-C9BE-4302-A86A-4AC842874C24}"/>
                </a:ext>
              </a:extLst>
            </p:cNvPr>
            <p:cNvSpPr/>
            <p:nvPr userDrawn="1"/>
          </p:nvSpPr>
          <p:spPr>
            <a:xfrm>
              <a:off x="2029604" y="2031653"/>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02B04AFC-F339-4DFB-AA44-D68317065E02}"/>
                </a:ext>
              </a:extLst>
            </p:cNvPr>
            <p:cNvSpPr/>
            <p:nvPr userDrawn="1"/>
          </p:nvSpPr>
          <p:spPr>
            <a:xfrm>
              <a:off x="2028253" y="4052815"/>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descr="A black and white striped pattern&#10;&#10;Description automatically generated with low confidence">
              <a:extLst>
                <a:ext uri="{FF2B5EF4-FFF2-40B4-BE49-F238E27FC236}">
                  <a16:creationId xmlns:a16="http://schemas.microsoft.com/office/drawing/2014/main" id="{E88B2398-8473-499F-836C-F3AF518F5BB2}"/>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2033015" y="5086646"/>
              <a:ext cx="2019299" cy="999451"/>
            </a:xfrm>
            <a:prstGeom prst="rect">
              <a:avLst/>
            </a:prstGeom>
          </p:spPr>
        </p:pic>
        <p:pic>
          <p:nvPicPr>
            <p:cNvPr id="26" name="Graphic 25">
              <a:extLst>
                <a:ext uri="{FF2B5EF4-FFF2-40B4-BE49-F238E27FC236}">
                  <a16:creationId xmlns:a16="http://schemas.microsoft.com/office/drawing/2014/main" id="{E1BC9BFE-80C0-4DA9-92DB-070C41E412B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0800000">
              <a:off x="-9867" y="-1076"/>
              <a:ext cx="2029968" cy="2029968"/>
            </a:xfrm>
            <a:prstGeom prst="rect">
              <a:avLst/>
            </a:prstGeom>
          </p:spPr>
        </p:pic>
        <p:sp>
          <p:nvSpPr>
            <p:cNvPr id="31" name="Rectangle 30">
              <a:extLst>
                <a:ext uri="{FF2B5EF4-FFF2-40B4-BE49-F238E27FC236}">
                  <a16:creationId xmlns:a16="http://schemas.microsoft.com/office/drawing/2014/main" id="{A522571C-09D3-4F39-B963-76F80D9973F1}"/>
                </a:ext>
              </a:extLst>
            </p:cNvPr>
            <p:cNvSpPr/>
            <p:nvPr userDrawn="1"/>
          </p:nvSpPr>
          <p:spPr>
            <a:xfrm>
              <a:off x="2029968" y="6045049"/>
              <a:ext cx="2029968" cy="8129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0268D7D-D5FB-492C-8D00-3E866534BD42}"/>
                </a:ext>
              </a:extLst>
            </p:cNvPr>
            <p:cNvSpPr/>
            <p:nvPr userDrawn="1"/>
          </p:nvSpPr>
          <p:spPr>
            <a:xfrm flipH="1">
              <a:off x="0" y="4828032"/>
              <a:ext cx="2032942"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54BCEF24-C76B-44E5-A457-E55658E8EB8B}"/>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2860" y="4828032"/>
              <a:ext cx="2029968" cy="2029968"/>
            </a:xfrm>
            <a:prstGeom prst="rect">
              <a:avLst/>
            </a:prstGeom>
          </p:spPr>
        </p:pic>
        <p:grpSp>
          <p:nvGrpSpPr>
            <p:cNvPr id="40" name="Group 39">
              <a:extLst>
                <a:ext uri="{FF2B5EF4-FFF2-40B4-BE49-F238E27FC236}">
                  <a16:creationId xmlns:a16="http://schemas.microsoft.com/office/drawing/2014/main" id="{18216784-417D-44A8-8CF1-C0CAF410EB9B}"/>
                </a:ext>
              </a:extLst>
            </p:cNvPr>
            <p:cNvGrpSpPr/>
            <p:nvPr userDrawn="1"/>
          </p:nvGrpSpPr>
          <p:grpSpPr>
            <a:xfrm>
              <a:off x="100242" y="2099803"/>
              <a:ext cx="1920240" cy="1920240"/>
              <a:chOff x="5361924" y="7472790"/>
              <a:chExt cx="1828800" cy="1828800"/>
            </a:xfrm>
          </p:grpSpPr>
          <p:grpSp>
            <p:nvGrpSpPr>
              <p:cNvPr id="41" name="Group 40">
                <a:extLst>
                  <a:ext uri="{FF2B5EF4-FFF2-40B4-BE49-F238E27FC236}">
                    <a16:creationId xmlns:a16="http://schemas.microsoft.com/office/drawing/2014/main" id="{FFF90BA2-E949-4FDF-A88E-B68F607E3205}"/>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41F18930-2C24-4BA6-A1EB-BF1644EE8558}"/>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D5953E65-C24C-4C83-86BB-E4A6D2532FDF}"/>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0B9DA7A8-A66E-4E0E-92DF-B3FF112EBB70}"/>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94E74739-1964-4A3C-B2E5-28FEF5EF8E49}"/>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E31C22DC-76BD-4E83-8A1A-B7AE70B2E8FE}"/>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F63C700C-5749-4BA1-8128-78559312E825}"/>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EC81C305-3A69-4634-8A07-56F8272122AF}"/>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A14AAEDA-8F87-420D-A6BD-FF115C08EB7A}"/>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A1FA4EA0-701D-49A3-8962-1BD0CE6E9C0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E362A8AA-1110-4C1C-9922-60F7D43E82B0}"/>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BC8B72EE-335A-4030-B500-7E6FB4D24F18}"/>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10167348-D9AA-4440-8569-849A6B0F2C2D}"/>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A5616AB2-7A83-42C0-883C-FFA27D5468C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6A9CA073-4F0B-4787-B46D-7886261E945E}"/>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9AF901A3-1EC5-458F-A653-74CCEAE9A13D}"/>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4D5E35A9-4BB5-48F3-AE34-E1BDD3343EB1}"/>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A9A549D5-A823-49C4-8C36-D074E6E039B9}"/>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6A767C47-7246-4B50-8E78-82766365754A}"/>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0AEE1DDC-07C3-4204-A3B1-BB7C77C0622B}"/>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75" name="Rectangle 74">
              <a:extLst>
                <a:ext uri="{FF2B5EF4-FFF2-40B4-BE49-F238E27FC236}">
                  <a16:creationId xmlns:a16="http://schemas.microsoft.com/office/drawing/2014/main" id="{15DA288D-BE35-46E8-AA86-9F28D8504DAB}"/>
                </a:ext>
              </a:extLst>
            </p:cNvPr>
            <p:cNvSpPr/>
            <p:nvPr userDrawn="1"/>
          </p:nvSpPr>
          <p:spPr>
            <a:xfrm>
              <a:off x="0" y="4043197"/>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Freeform: Shape 73">
              <a:extLst>
                <a:ext uri="{FF2B5EF4-FFF2-40B4-BE49-F238E27FC236}">
                  <a16:creationId xmlns:a16="http://schemas.microsoft.com/office/drawing/2014/main" id="{72557B54-30A3-4192-9D51-EE28AF522DE9}"/>
                </a:ext>
              </a:extLst>
            </p:cNvPr>
            <p:cNvSpPr/>
            <p:nvPr userDrawn="1"/>
          </p:nvSpPr>
          <p:spPr>
            <a:xfrm>
              <a:off x="0" y="2021358"/>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6" name="Straight Connector 65">
              <a:extLst>
                <a:ext uri="{FF2B5EF4-FFF2-40B4-BE49-F238E27FC236}">
                  <a16:creationId xmlns:a16="http://schemas.microsoft.com/office/drawing/2014/main" id="{2208FD0E-034D-4DF3-85D7-F0EBE2775B58}"/>
                </a:ext>
              </a:extLst>
            </p:cNvPr>
            <p:cNvCxnSpPr>
              <a:cxnSpLocks/>
            </p:cNvCxnSpPr>
            <p:nvPr userDrawn="1"/>
          </p:nvCxnSpPr>
          <p:spPr>
            <a:xfrm>
              <a:off x="10632" y="-7753"/>
              <a:ext cx="4052352" cy="4040860"/>
            </a:xfrm>
            <a:prstGeom prst="line">
              <a:avLst/>
            </a:prstGeom>
            <a:ln w="508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1" name="Oval 70">
              <a:extLst>
                <a:ext uri="{FF2B5EF4-FFF2-40B4-BE49-F238E27FC236}">
                  <a16:creationId xmlns:a16="http://schemas.microsoft.com/office/drawing/2014/main" id="{E20239FE-47D0-4B4F-8440-F859F368C141}"/>
                </a:ext>
              </a:extLst>
            </p:cNvPr>
            <p:cNvSpPr/>
            <p:nvPr userDrawn="1"/>
          </p:nvSpPr>
          <p:spPr>
            <a:xfrm>
              <a:off x="3903349" y="386982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Footer Placeholder 4">
            <a:extLst>
              <a:ext uri="{FF2B5EF4-FFF2-40B4-BE49-F238E27FC236}">
                <a16:creationId xmlns:a16="http://schemas.microsoft.com/office/drawing/2014/main" id="{A8925BB7-B630-981C-964B-37A5DCBEA2E2}"/>
              </a:ext>
            </a:extLst>
          </p:cNvPr>
          <p:cNvSpPr>
            <a:spLocks noGrp="1"/>
          </p:cNvSpPr>
          <p:nvPr>
            <p:ph type="ftr" sz="quarter" idx="11"/>
          </p:nvPr>
        </p:nvSpPr>
        <p:spPr>
          <a:xfrm>
            <a:off x="7306165" y="6355080"/>
            <a:ext cx="2286000" cy="365125"/>
          </a:xfrm>
        </p:spPr>
        <p:txBody>
          <a:bodyPr/>
          <a:lstStyle>
            <a:lvl1pPr>
              <a:defRPr>
                <a:solidFill>
                  <a:schemeClr val="tx1"/>
                </a:solidFill>
              </a:defRPr>
            </a:lvl1pPr>
          </a:lstStyle>
          <a:p>
            <a:r>
              <a:rPr lang="en-US"/>
              <a:t>Professor Dr. Sudan Jha</a:t>
            </a:r>
            <a:endParaRPr lang="en-US" dirty="0"/>
          </a:p>
        </p:txBody>
      </p:sp>
      <p:sp>
        <p:nvSpPr>
          <p:cNvPr id="5" name="Slide Number Placeholder 5">
            <a:extLst>
              <a:ext uri="{FF2B5EF4-FFF2-40B4-BE49-F238E27FC236}">
                <a16:creationId xmlns:a16="http://schemas.microsoft.com/office/drawing/2014/main" id="{4B4D24B0-E841-7B76-D133-06ABBAB6B6FF}"/>
              </a:ext>
            </a:extLst>
          </p:cNvPr>
          <p:cNvSpPr>
            <a:spLocks noGrp="1"/>
          </p:cNvSpPr>
          <p:nvPr>
            <p:ph type="sldNum" sz="quarter" idx="12"/>
          </p:nvPr>
        </p:nvSpPr>
        <p:spPr>
          <a:xfrm>
            <a:off x="10967357" y="6356350"/>
            <a:ext cx="457200" cy="365125"/>
          </a:xfrm>
        </p:spPr>
        <p:txBody>
          <a:bodyPr/>
          <a:lstStyle>
            <a:lvl1pPr>
              <a:defRPr>
                <a:solidFill>
                  <a:schemeClr val="tx1"/>
                </a:solidFill>
              </a:defRPr>
            </a:lvl1pPr>
          </a:lstStyle>
          <a:p>
            <a:fld id="{B5CEABB6-07DC-46E8-9B57-56EC44A396E5}" type="slidenum">
              <a:rPr lang="en-US" smtClean="0"/>
              <a:pPr/>
              <a:t>‹#›</a:t>
            </a:fld>
            <a:endParaRPr lang="en-US" dirty="0"/>
          </a:p>
        </p:txBody>
      </p:sp>
      <p:sp>
        <p:nvSpPr>
          <p:cNvPr id="6" name="Date Placeholder 3">
            <a:extLst>
              <a:ext uri="{FF2B5EF4-FFF2-40B4-BE49-F238E27FC236}">
                <a16:creationId xmlns:a16="http://schemas.microsoft.com/office/drawing/2014/main" id="{C7D011F5-A799-BEAA-9160-5743D58B456A}"/>
              </a:ext>
            </a:extLst>
          </p:cNvPr>
          <p:cNvSpPr>
            <a:spLocks noGrp="1"/>
          </p:cNvSpPr>
          <p:nvPr>
            <p:ph type="dt" sz="half" idx="10"/>
          </p:nvPr>
        </p:nvSpPr>
        <p:spPr>
          <a:xfrm>
            <a:off x="4833694" y="6353175"/>
            <a:ext cx="1097280" cy="365125"/>
          </a:xfrm>
        </p:spPr>
        <p:txBody>
          <a:bodyPr/>
          <a:lstStyle>
            <a:lvl1pPr>
              <a:defRPr>
                <a:solidFill>
                  <a:schemeClr val="tx1"/>
                </a:solidFill>
              </a:defRPr>
            </a:lvl1pPr>
          </a:lstStyle>
          <a:p>
            <a:r>
              <a:rPr lang="en-US"/>
              <a:t>12/11/2023</a:t>
            </a:r>
            <a:endParaRPr lang="en-US" dirty="0"/>
          </a:p>
        </p:txBody>
      </p:sp>
    </p:spTree>
    <p:extLst>
      <p:ext uri="{BB962C8B-B14F-4D97-AF65-F5344CB8AC3E}">
        <p14:creationId xmlns:p14="http://schemas.microsoft.com/office/powerpoint/2010/main" val="193739902"/>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660358"/>
            <a:ext cx="6594768" cy="5537284"/>
          </a:xfrm>
        </p:spPr>
        <p:txBody>
          <a:bodyPr anchor="ctr">
            <a:normAutofit/>
          </a:bodyPr>
          <a:lstStyle>
            <a:lvl1pPr algn="l">
              <a:defRPr sz="4800" cap="all" baseline="0">
                <a:solidFill>
                  <a:schemeClr val="tx2"/>
                </a:solidFill>
              </a:defRPr>
            </a:lvl1pPr>
          </a:lstStyle>
          <a:p>
            <a:r>
              <a:rPr lang="en-US" dirty="0"/>
              <a:t>Click to add title</a:t>
            </a:r>
          </a:p>
        </p:txBody>
      </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rot="10800000">
            <a:off x="1" y="761322"/>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algn="ctr">
              <a:defRPr sz="2000">
                <a:solidFill>
                  <a:schemeClr val="bg1"/>
                </a:solidFill>
              </a:defRPr>
            </a:lvl1pPr>
          </a:lstStyle>
          <a:p>
            <a:r>
              <a:rPr lang="en-US" dirty="0"/>
              <a:t>Click icon to insert picture</a:t>
            </a:r>
          </a:p>
        </p:txBody>
      </p:sp>
      <p:grpSp>
        <p:nvGrpSpPr>
          <p:cNvPr id="4" name="Group 3">
            <a:extLst>
              <a:ext uri="{FF2B5EF4-FFF2-40B4-BE49-F238E27FC236}">
                <a16:creationId xmlns:a16="http://schemas.microsoft.com/office/drawing/2014/main" id="{A1EA6F58-FA46-C921-5758-59234B148D4F}"/>
              </a:ext>
              <a:ext uri="{C183D7F6-B498-43B3-948B-1728B52AA6E4}">
                <adec:decorative xmlns:adec="http://schemas.microsoft.com/office/drawing/2017/decorative" val="1"/>
              </a:ext>
            </a:extLst>
          </p:cNvPr>
          <p:cNvGrpSpPr/>
          <p:nvPr userDrawn="1"/>
        </p:nvGrpSpPr>
        <p:grpSpPr>
          <a:xfrm>
            <a:off x="0" y="0"/>
            <a:ext cx="4069439" cy="4828833"/>
            <a:chOff x="0" y="0"/>
            <a:chExt cx="4069439" cy="4828833"/>
          </a:xfrm>
        </p:grpSpPr>
        <p:sp>
          <p:nvSpPr>
            <p:cNvPr id="7" name="Rectangle 6">
              <a:extLst>
                <a:ext uri="{FF2B5EF4-FFF2-40B4-BE49-F238E27FC236}">
                  <a16:creationId xmlns:a16="http://schemas.microsoft.com/office/drawing/2014/main" id="{06F989FA-6E7A-3A98-AF95-F2384308BD32}"/>
                </a:ext>
              </a:extLst>
            </p:cNvPr>
            <p:cNvSpPr>
              <a:spLocks/>
            </p:cNvSpPr>
            <p:nvPr userDrawn="1"/>
          </p:nvSpPr>
          <p:spPr>
            <a:xfrm rot="10800000" flipH="1">
              <a:off x="2026630" y="77643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rot="10800000">
              <a:off x="0" y="76613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rot="10800000">
              <a:off x="1351" y="0"/>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39471" y="2798865"/>
              <a:ext cx="2029968" cy="2029968"/>
            </a:xfrm>
            <a:prstGeom prst="rect">
              <a:avLst/>
            </a:prstGeom>
          </p:spPr>
        </p:pic>
        <p:sp>
          <p:nvSpPr>
            <p:cNvPr id="41" name="Rectangle 40">
              <a:extLst>
                <a:ext uri="{FF2B5EF4-FFF2-40B4-BE49-F238E27FC236}">
                  <a16:creationId xmlns:a16="http://schemas.microsoft.com/office/drawing/2014/main" id="{26879019-2911-2F60-CC5B-25D1BE752B8D}"/>
                </a:ext>
              </a:extLst>
            </p:cNvPr>
            <p:cNvSpPr/>
            <p:nvPr userDrawn="1"/>
          </p:nvSpPr>
          <p:spPr>
            <a:xfrm rot="10800000">
              <a:off x="2029604" y="0"/>
              <a:ext cx="2029968" cy="784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black and white striped pattern&#10;&#10;Description automatically generated with low confidence">
              <a:extLst>
                <a:ext uri="{FF2B5EF4-FFF2-40B4-BE49-F238E27FC236}">
                  <a16:creationId xmlns:a16="http://schemas.microsoft.com/office/drawing/2014/main" id="{CD1CD1B2-7EBC-96B6-A02D-7972C278746E}"/>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rot="10800000">
              <a:off x="2035948" y="788197"/>
              <a:ext cx="2019299" cy="999451"/>
            </a:xfrm>
            <a:prstGeom prst="rect">
              <a:avLst/>
            </a:prstGeom>
          </p:spPr>
        </p:pic>
      </p:grpSp>
    </p:spTree>
    <p:extLst>
      <p:ext uri="{BB962C8B-B14F-4D97-AF65-F5344CB8AC3E}">
        <p14:creationId xmlns:p14="http://schemas.microsoft.com/office/powerpoint/2010/main" val="1506966382"/>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833694" y="544285"/>
            <a:ext cx="6594768" cy="3445329"/>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4829789" y="4130045"/>
            <a:ext cx="6594768" cy="1951523"/>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grpSp>
        <p:nvGrpSpPr>
          <p:cNvPr id="4" name="Group 3">
            <a:extLst>
              <a:ext uri="{FF2B5EF4-FFF2-40B4-BE49-F238E27FC236}">
                <a16:creationId xmlns:a16="http://schemas.microsoft.com/office/drawing/2014/main" id="{C2A24CB0-5164-75CE-ED27-EF876C19C655}"/>
              </a:ext>
              <a:ext uri="{C183D7F6-B498-43B3-948B-1728B52AA6E4}">
                <adec:decorative xmlns:adec="http://schemas.microsoft.com/office/drawing/2017/decorative" val="1"/>
              </a:ext>
            </a:extLst>
          </p:cNvPr>
          <p:cNvGrpSpPr/>
          <p:nvPr userDrawn="1"/>
        </p:nvGrpSpPr>
        <p:grpSpPr>
          <a:xfrm>
            <a:off x="0" y="2029167"/>
            <a:ext cx="4069439" cy="4828833"/>
            <a:chOff x="0" y="2029167"/>
            <a:chExt cx="4069439" cy="4828833"/>
          </a:xfrm>
        </p:grpSpPr>
        <p:sp>
          <p:nvSpPr>
            <p:cNvPr id="7" name="Rectangle 6">
              <a:extLst>
                <a:ext uri="{FF2B5EF4-FFF2-40B4-BE49-F238E27FC236}">
                  <a16:creationId xmlns:a16="http://schemas.microsoft.com/office/drawing/2014/main" id="{06F989FA-6E7A-3A98-AF95-F2384308BD32}"/>
                </a:ext>
              </a:extLst>
            </p:cNvPr>
            <p:cNvSpPr/>
            <p:nvPr userDrawn="1"/>
          </p:nvSpPr>
          <p:spPr>
            <a:xfrm flipH="1">
              <a:off x="9867" y="4051601"/>
              <a:ext cx="2032942"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23">
              <a:extLst>
                <a:ext uri="{FF2B5EF4-FFF2-40B4-BE49-F238E27FC236}">
                  <a16:creationId xmlns:a16="http://schemas.microsoft.com/office/drawing/2014/main" id="{F0BAC8B3-F184-675F-DC5F-C48CE69D7622}"/>
                </a:ext>
              </a:extLst>
            </p:cNvPr>
            <p:cNvSpPr/>
            <p:nvPr userDrawn="1"/>
          </p:nvSpPr>
          <p:spPr>
            <a:xfrm>
              <a:off x="2039471" y="4061896"/>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0B75A35-885A-CE38-4F65-95EF186B13D1}"/>
                </a:ext>
              </a:extLst>
            </p:cNvPr>
            <p:cNvSpPr/>
            <p:nvPr userDrawn="1"/>
          </p:nvSpPr>
          <p:spPr>
            <a:xfrm>
              <a:off x="2038120" y="6083058"/>
              <a:ext cx="2029968" cy="7749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4B488086-4998-410C-FCC8-29CA6288A79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0" y="2029167"/>
              <a:ext cx="2029968" cy="2029968"/>
            </a:xfrm>
            <a:prstGeom prst="rect">
              <a:avLst/>
            </a:prstGeom>
          </p:spPr>
        </p:pic>
        <p:grpSp>
          <p:nvGrpSpPr>
            <p:cNvPr id="19" name="Group 18">
              <a:extLst>
                <a:ext uri="{FF2B5EF4-FFF2-40B4-BE49-F238E27FC236}">
                  <a16:creationId xmlns:a16="http://schemas.microsoft.com/office/drawing/2014/main" id="{227BDAED-0D36-04AE-1A0C-E36977943C38}"/>
                </a:ext>
              </a:extLst>
            </p:cNvPr>
            <p:cNvGrpSpPr/>
            <p:nvPr userDrawn="1"/>
          </p:nvGrpSpPr>
          <p:grpSpPr>
            <a:xfrm>
              <a:off x="110109" y="4130046"/>
              <a:ext cx="1920240" cy="1920240"/>
              <a:chOff x="5361924" y="7472790"/>
              <a:chExt cx="1828800" cy="1828800"/>
            </a:xfrm>
          </p:grpSpPr>
          <p:grpSp>
            <p:nvGrpSpPr>
              <p:cNvPr id="20" name="Group 19">
                <a:extLst>
                  <a:ext uri="{FF2B5EF4-FFF2-40B4-BE49-F238E27FC236}">
                    <a16:creationId xmlns:a16="http://schemas.microsoft.com/office/drawing/2014/main" id="{DCF3798F-8E8C-7928-8347-8BC5B07B29F9}"/>
                  </a:ext>
                </a:extLst>
              </p:cNvPr>
              <p:cNvGrpSpPr/>
              <p:nvPr userDrawn="1"/>
            </p:nvGrpSpPr>
            <p:grpSpPr>
              <a:xfrm>
                <a:off x="5361924" y="7472790"/>
                <a:ext cx="1828800" cy="1828800"/>
                <a:chOff x="5361924" y="7472790"/>
                <a:chExt cx="1828800" cy="1828800"/>
              </a:xfrm>
            </p:grpSpPr>
            <p:grpSp>
              <p:nvGrpSpPr>
                <p:cNvPr id="22" name="Group 21">
                  <a:extLst>
                    <a:ext uri="{FF2B5EF4-FFF2-40B4-BE49-F238E27FC236}">
                      <a16:creationId xmlns:a16="http://schemas.microsoft.com/office/drawing/2014/main" id="{A488BF7D-B7D9-249A-4EC2-8A1F6311D1BD}"/>
                    </a:ext>
                  </a:extLst>
                </p:cNvPr>
                <p:cNvGrpSpPr/>
                <p:nvPr userDrawn="1"/>
              </p:nvGrpSpPr>
              <p:grpSpPr>
                <a:xfrm>
                  <a:off x="5361924" y="7472790"/>
                  <a:ext cx="1828800" cy="1828800"/>
                  <a:chOff x="5388428" y="7173291"/>
                  <a:chExt cx="1828800" cy="1828800"/>
                </a:xfrm>
              </p:grpSpPr>
              <p:grpSp>
                <p:nvGrpSpPr>
                  <p:cNvPr id="29" name="Group 28">
                    <a:extLst>
                      <a:ext uri="{FF2B5EF4-FFF2-40B4-BE49-F238E27FC236}">
                        <a16:creationId xmlns:a16="http://schemas.microsoft.com/office/drawing/2014/main" id="{C68EE8A4-53F3-EAAD-F43C-1F73C11BCE4C}"/>
                      </a:ext>
                    </a:extLst>
                  </p:cNvPr>
                  <p:cNvGrpSpPr/>
                  <p:nvPr userDrawn="1"/>
                </p:nvGrpSpPr>
                <p:grpSpPr>
                  <a:xfrm>
                    <a:off x="5388428" y="7173291"/>
                    <a:ext cx="1828800" cy="1828800"/>
                    <a:chOff x="5388428" y="7173291"/>
                    <a:chExt cx="1828800" cy="1828800"/>
                  </a:xfrm>
                </p:grpSpPr>
                <p:grpSp>
                  <p:nvGrpSpPr>
                    <p:cNvPr id="31" name="Group 30">
                      <a:extLst>
                        <a:ext uri="{FF2B5EF4-FFF2-40B4-BE49-F238E27FC236}">
                          <a16:creationId xmlns:a16="http://schemas.microsoft.com/office/drawing/2014/main" id="{806ABFB8-B814-19D4-3D47-A20F5AE8785F}"/>
                        </a:ext>
                      </a:extLst>
                    </p:cNvPr>
                    <p:cNvGrpSpPr/>
                    <p:nvPr userDrawn="1"/>
                  </p:nvGrpSpPr>
                  <p:grpSpPr>
                    <a:xfrm>
                      <a:off x="5388428" y="7173291"/>
                      <a:ext cx="1828800" cy="1828800"/>
                      <a:chOff x="5579044" y="7049770"/>
                      <a:chExt cx="1828800" cy="1828800"/>
                    </a:xfrm>
                  </p:grpSpPr>
                  <p:grpSp>
                    <p:nvGrpSpPr>
                      <p:cNvPr id="33" name="Group 32">
                        <a:extLst>
                          <a:ext uri="{FF2B5EF4-FFF2-40B4-BE49-F238E27FC236}">
                            <a16:creationId xmlns:a16="http://schemas.microsoft.com/office/drawing/2014/main" id="{992340A8-8A61-1791-D56D-37F56A662FEC}"/>
                          </a:ext>
                        </a:extLst>
                      </p:cNvPr>
                      <p:cNvGrpSpPr/>
                      <p:nvPr userDrawn="1"/>
                    </p:nvGrpSpPr>
                    <p:grpSpPr>
                      <a:xfrm>
                        <a:off x="5579044" y="7049770"/>
                        <a:ext cx="1828800" cy="1828800"/>
                        <a:chOff x="5579044" y="7049770"/>
                        <a:chExt cx="1828800" cy="1828800"/>
                      </a:xfrm>
                    </p:grpSpPr>
                    <p:grpSp>
                      <p:nvGrpSpPr>
                        <p:cNvPr id="35" name="Group 34">
                          <a:extLst>
                            <a:ext uri="{FF2B5EF4-FFF2-40B4-BE49-F238E27FC236}">
                              <a16:creationId xmlns:a16="http://schemas.microsoft.com/office/drawing/2014/main" id="{CD482B6F-4CF8-CEB3-7478-EB1A76DCF567}"/>
                            </a:ext>
                          </a:extLst>
                        </p:cNvPr>
                        <p:cNvGrpSpPr/>
                        <p:nvPr userDrawn="1"/>
                      </p:nvGrpSpPr>
                      <p:grpSpPr>
                        <a:xfrm>
                          <a:off x="5579044" y="7049770"/>
                          <a:ext cx="1828800" cy="1828800"/>
                          <a:chOff x="5579044" y="7049770"/>
                          <a:chExt cx="1828800" cy="1828800"/>
                        </a:xfrm>
                      </p:grpSpPr>
                      <p:grpSp>
                        <p:nvGrpSpPr>
                          <p:cNvPr id="37" name="Group 36">
                            <a:extLst>
                              <a:ext uri="{FF2B5EF4-FFF2-40B4-BE49-F238E27FC236}">
                                <a16:creationId xmlns:a16="http://schemas.microsoft.com/office/drawing/2014/main" id="{48DB94FE-59B9-2EAD-D619-84D732CEACD3}"/>
                              </a:ext>
                            </a:extLst>
                          </p:cNvPr>
                          <p:cNvGrpSpPr/>
                          <p:nvPr userDrawn="1"/>
                        </p:nvGrpSpPr>
                        <p:grpSpPr>
                          <a:xfrm>
                            <a:off x="5579044" y="7049770"/>
                            <a:ext cx="1828800" cy="1828800"/>
                            <a:chOff x="5579044" y="7049770"/>
                            <a:chExt cx="1828800" cy="1828800"/>
                          </a:xfrm>
                        </p:grpSpPr>
                        <p:sp>
                          <p:nvSpPr>
                            <p:cNvPr id="39" name="Oval 38">
                              <a:extLst>
                                <a:ext uri="{FF2B5EF4-FFF2-40B4-BE49-F238E27FC236}">
                                  <a16:creationId xmlns:a16="http://schemas.microsoft.com/office/drawing/2014/main" id="{E9EB6EED-2663-2442-C484-EF27395DCEB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0" name="Oval 39">
                              <a:extLst>
                                <a:ext uri="{FF2B5EF4-FFF2-40B4-BE49-F238E27FC236}">
                                  <a16:creationId xmlns:a16="http://schemas.microsoft.com/office/drawing/2014/main" id="{E5978766-DE51-5FF5-41BE-B1007C37165E}"/>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8" name="Oval 37">
                            <a:extLst>
                              <a:ext uri="{FF2B5EF4-FFF2-40B4-BE49-F238E27FC236}">
                                <a16:creationId xmlns:a16="http://schemas.microsoft.com/office/drawing/2014/main" id="{749B68DA-C119-6301-085A-2E7F3F7E3CB1}"/>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6" name="Oval 35">
                          <a:extLst>
                            <a:ext uri="{FF2B5EF4-FFF2-40B4-BE49-F238E27FC236}">
                              <a16:creationId xmlns:a16="http://schemas.microsoft.com/office/drawing/2014/main" id="{D753957E-F4A5-E4CA-B8B3-F6AE73F159F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4" name="Oval 33">
                        <a:extLst>
                          <a:ext uri="{FF2B5EF4-FFF2-40B4-BE49-F238E27FC236}">
                            <a16:creationId xmlns:a16="http://schemas.microsoft.com/office/drawing/2014/main" id="{3C4F46AE-42C2-9E3D-D294-F9297389D110}"/>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2" name="Oval 31">
                      <a:extLst>
                        <a:ext uri="{FF2B5EF4-FFF2-40B4-BE49-F238E27FC236}">
                          <a16:creationId xmlns:a16="http://schemas.microsoft.com/office/drawing/2014/main" id="{42376F25-4466-0F15-CD2F-B821AC9CCE5C}"/>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30" name="Oval 29">
                    <a:extLst>
                      <a:ext uri="{FF2B5EF4-FFF2-40B4-BE49-F238E27FC236}">
                        <a16:creationId xmlns:a16="http://schemas.microsoft.com/office/drawing/2014/main" id="{BBC988D2-4FFC-612A-DD91-A41B6194EF6C}"/>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4" name="Oval 23">
                  <a:extLst>
                    <a:ext uri="{FF2B5EF4-FFF2-40B4-BE49-F238E27FC236}">
                      <a16:creationId xmlns:a16="http://schemas.microsoft.com/office/drawing/2014/main" id="{53690E8A-1D3D-3D5D-932E-D2A2CFE5BDAB}"/>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5" name="Oval 24">
                  <a:extLst>
                    <a:ext uri="{FF2B5EF4-FFF2-40B4-BE49-F238E27FC236}">
                      <a16:creationId xmlns:a16="http://schemas.microsoft.com/office/drawing/2014/main" id="{1AE08D7C-4190-C00C-19F0-BEC1F608B97A}"/>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6" name="Oval 25">
                  <a:extLst>
                    <a:ext uri="{FF2B5EF4-FFF2-40B4-BE49-F238E27FC236}">
                      <a16:creationId xmlns:a16="http://schemas.microsoft.com/office/drawing/2014/main" id="{7B3E9873-3672-0001-60F1-6068B67A6DFE}"/>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7" name="Oval 26">
                  <a:extLst>
                    <a:ext uri="{FF2B5EF4-FFF2-40B4-BE49-F238E27FC236}">
                      <a16:creationId xmlns:a16="http://schemas.microsoft.com/office/drawing/2014/main" id="{4CD85BCE-3B9E-234C-4D1D-EC1A6A57D298}"/>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8" name="Oval 27">
                  <a:extLst>
                    <a:ext uri="{FF2B5EF4-FFF2-40B4-BE49-F238E27FC236}">
                      <a16:creationId xmlns:a16="http://schemas.microsoft.com/office/drawing/2014/main" id="{5CC66A2F-CBBE-220E-5ECB-528B8EE34F83}"/>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21" name="Oval 20">
                <a:extLst>
                  <a:ext uri="{FF2B5EF4-FFF2-40B4-BE49-F238E27FC236}">
                    <a16:creationId xmlns:a16="http://schemas.microsoft.com/office/drawing/2014/main" id="{B7B0A7FC-B497-31A6-1F93-414F96AF4C47}"/>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1" name="Rectangle 40">
              <a:extLst>
                <a:ext uri="{FF2B5EF4-FFF2-40B4-BE49-F238E27FC236}">
                  <a16:creationId xmlns:a16="http://schemas.microsoft.com/office/drawing/2014/main" id="{26879019-2911-2F60-CC5B-25D1BE752B8D}"/>
                </a:ext>
              </a:extLst>
            </p:cNvPr>
            <p:cNvSpPr/>
            <p:nvPr userDrawn="1"/>
          </p:nvSpPr>
          <p:spPr>
            <a:xfrm>
              <a:off x="9867" y="6073440"/>
              <a:ext cx="2029968" cy="7845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8CCEA94B-F499-5FCA-D063-7FD71F10F95B}"/>
                </a:ext>
              </a:extLst>
            </p:cNvPr>
            <p:cNvSpPr/>
            <p:nvPr userDrawn="1"/>
          </p:nvSpPr>
          <p:spPr>
            <a:xfrm>
              <a:off x="9867" y="4051601"/>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63" name="Picture Placeholder 62">
            <a:extLst>
              <a:ext uri="{FF2B5EF4-FFF2-40B4-BE49-F238E27FC236}">
                <a16:creationId xmlns:a16="http://schemas.microsoft.com/office/drawing/2014/main" id="{A461CB72-9777-50F4-94EC-91A4EE864A4A}"/>
              </a:ext>
            </a:extLst>
          </p:cNvPr>
          <p:cNvSpPr>
            <a:spLocks noGrp="1"/>
          </p:cNvSpPr>
          <p:nvPr>
            <p:ph type="pic" sz="quarter" idx="13" hasCustomPrompt="1"/>
          </p:nvPr>
        </p:nvSpPr>
        <p:spPr>
          <a:xfrm>
            <a:off x="0" y="-1"/>
            <a:ext cx="4076118" cy="6096678"/>
          </a:xfrm>
          <a:custGeom>
            <a:avLst/>
            <a:gdLst>
              <a:gd name="connsiteX0" fmla="*/ 0 w 4076118"/>
              <a:gd name="connsiteY0" fmla="*/ 0 h 6096678"/>
              <a:gd name="connsiteX1" fmla="*/ 4076118 w 4076118"/>
              <a:gd name="connsiteY1" fmla="*/ 0 h 6096678"/>
              <a:gd name="connsiteX2" fmla="*/ 4076118 w 4076118"/>
              <a:gd name="connsiteY2" fmla="*/ 2038351 h 6096678"/>
              <a:gd name="connsiteX3" fmla="*/ 4076118 w 4076118"/>
              <a:gd name="connsiteY3" fmla="*/ 2048256 h 6096678"/>
              <a:gd name="connsiteX4" fmla="*/ 4076118 w 4076118"/>
              <a:gd name="connsiteY4" fmla="*/ 6096678 h 6096678"/>
              <a:gd name="connsiteX5" fmla="*/ 27696 w 4076118"/>
              <a:gd name="connsiteY5" fmla="*/ 2048256 h 6096678"/>
              <a:gd name="connsiteX6" fmla="*/ 0 w 4076118"/>
              <a:gd name="connsiteY6" fmla="*/ 2048256 h 6096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6118" h="6096678">
                <a:moveTo>
                  <a:pt x="0" y="0"/>
                </a:moveTo>
                <a:lnTo>
                  <a:pt x="4076118" y="0"/>
                </a:lnTo>
                <a:lnTo>
                  <a:pt x="4076118" y="2038351"/>
                </a:lnTo>
                <a:lnTo>
                  <a:pt x="4076118" y="2048256"/>
                </a:lnTo>
                <a:lnTo>
                  <a:pt x="4076118" y="6096678"/>
                </a:lnTo>
                <a:lnTo>
                  <a:pt x="27696" y="2048256"/>
                </a:lnTo>
                <a:lnTo>
                  <a:pt x="0" y="2048256"/>
                </a:lnTo>
                <a:close/>
              </a:path>
            </a:pathLst>
          </a:custGeom>
        </p:spPr>
        <p:txBody>
          <a:bodyPr wrap="square">
            <a:no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17235676"/>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60" userDrawn="1">
          <p15:clr>
            <a:srgbClr val="FBAE40"/>
          </p15:clr>
        </p15:guide>
        <p15:guide id="5" pos="729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762001" y="896112"/>
            <a:ext cx="6589150" cy="1988706"/>
          </a:xfrm>
        </p:spPr>
        <p:txBody>
          <a:bodyPr anchor="t" anchorCtr="0"/>
          <a:lstStyle>
            <a:lvl1pPr>
              <a:defRPr cap="all" baseline="0">
                <a:solidFill>
                  <a:schemeClr val="tx2"/>
                </a:solidFill>
              </a:defRPr>
            </a:lvl1pPr>
          </a:lstStyle>
          <a:p>
            <a:r>
              <a:rPr lang="en-US" dirty="0"/>
              <a:t>CLICK TO ADD TITLE</a:t>
            </a:r>
          </a:p>
        </p:txBody>
      </p:sp>
      <p:grpSp>
        <p:nvGrpSpPr>
          <p:cNvPr id="3" name="Group 2">
            <a:extLst>
              <a:ext uri="{FF2B5EF4-FFF2-40B4-BE49-F238E27FC236}">
                <a16:creationId xmlns:a16="http://schemas.microsoft.com/office/drawing/2014/main" id="{C8EF03D4-C3B7-918C-FF43-0A9C106ACA0F}"/>
              </a:ext>
              <a:ext uri="{C183D7F6-B498-43B3-948B-1728B52AA6E4}">
                <adec:decorative xmlns:adec="http://schemas.microsoft.com/office/drawing/2017/decorative" val="1"/>
              </a:ext>
            </a:extLst>
          </p:cNvPr>
          <p:cNvGrpSpPr/>
          <p:nvPr userDrawn="1"/>
        </p:nvGrpSpPr>
        <p:grpSpPr>
          <a:xfrm>
            <a:off x="8127476" y="-9144"/>
            <a:ext cx="4069095" cy="6867144"/>
            <a:chOff x="8127476" y="-9144"/>
            <a:chExt cx="4069095" cy="6867144"/>
          </a:xfrm>
        </p:grpSpPr>
        <p:sp>
          <p:nvSpPr>
            <p:cNvPr id="11" name="Rectangle 10">
              <a:extLst>
                <a:ext uri="{FF2B5EF4-FFF2-40B4-BE49-F238E27FC236}">
                  <a16:creationId xmlns:a16="http://schemas.microsoft.com/office/drawing/2014/main" id="{4FADCD25-4CC2-4A9A-B033-132F3DA6D2F5}"/>
                </a:ext>
              </a:extLst>
            </p:cNvPr>
            <p:cNvSpPr/>
            <p:nvPr userDrawn="1"/>
          </p:nvSpPr>
          <p:spPr>
            <a:xfrm>
              <a:off x="10162032" y="2014436"/>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23">
              <a:extLst>
                <a:ext uri="{FF2B5EF4-FFF2-40B4-BE49-F238E27FC236}">
                  <a16:creationId xmlns:a16="http://schemas.microsoft.com/office/drawing/2014/main" id="{D2F68DA8-1D58-42B0-A2C9-046E92884BC1}"/>
                </a:ext>
              </a:extLst>
            </p:cNvPr>
            <p:cNvSpPr/>
            <p:nvPr userDrawn="1"/>
          </p:nvSpPr>
          <p:spPr>
            <a:xfrm rot="5400000">
              <a:off x="10160492" y="202456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DB232A4-4F4E-48E9-9E61-BE51F716635C}"/>
                </a:ext>
              </a:extLst>
            </p:cNvPr>
            <p:cNvSpPr/>
            <p:nvPr userDrawn="1"/>
          </p:nvSpPr>
          <p:spPr>
            <a:xfrm>
              <a:off x="10162032" y="0"/>
              <a:ext cx="2029968" cy="202996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Graphic 7">
              <a:extLst>
                <a:ext uri="{FF2B5EF4-FFF2-40B4-BE49-F238E27FC236}">
                  <a16:creationId xmlns:a16="http://schemas.microsoft.com/office/drawing/2014/main" id="{4CB66576-218C-4236-B125-DD7B03A7848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62032" y="0"/>
              <a:ext cx="2029968" cy="2029968"/>
            </a:xfrm>
            <a:prstGeom prst="rect">
              <a:avLst/>
            </a:prstGeom>
          </p:spPr>
        </p:pic>
        <p:sp>
          <p:nvSpPr>
            <p:cNvPr id="7" name="Rectangle 6">
              <a:extLst>
                <a:ext uri="{FF2B5EF4-FFF2-40B4-BE49-F238E27FC236}">
                  <a16:creationId xmlns:a16="http://schemas.microsoft.com/office/drawing/2014/main" id="{E557D1F3-8C55-47FE-B39A-86D30F8FFEA1}"/>
                </a:ext>
              </a:extLst>
            </p:cNvPr>
            <p:cNvSpPr/>
            <p:nvPr userDrawn="1"/>
          </p:nvSpPr>
          <p:spPr>
            <a:xfrm>
              <a:off x="8139364" y="-7084"/>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F4EB6F2E-2621-4EB5-A04D-906FD08CED87}"/>
                </a:ext>
              </a:extLst>
            </p:cNvPr>
            <p:cNvSpPr/>
            <p:nvPr userDrawn="1"/>
          </p:nvSpPr>
          <p:spPr>
            <a:xfrm flipH="1">
              <a:off x="8127476" y="4807776"/>
              <a:ext cx="2032942"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9CC28908-2548-441C-BE9D-8728E1FC84C0}"/>
                </a:ext>
              </a:extLst>
            </p:cNvPr>
            <p:cNvSpPr/>
            <p:nvPr userDrawn="1"/>
          </p:nvSpPr>
          <p:spPr>
            <a:xfrm>
              <a:off x="10160492" y="4041539"/>
              <a:ext cx="2029968"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descr="A black and white striped pattern&#10;&#10;Description automatically generated with low confidence">
              <a:extLst>
                <a:ext uri="{FF2B5EF4-FFF2-40B4-BE49-F238E27FC236}">
                  <a16:creationId xmlns:a16="http://schemas.microsoft.com/office/drawing/2014/main" id="{731DC170-FB16-45F8-B62C-DCAB2B9AC310}"/>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0177272" y="5079562"/>
              <a:ext cx="2019299" cy="999451"/>
            </a:xfrm>
            <a:prstGeom prst="rect">
              <a:avLst/>
            </a:prstGeom>
          </p:spPr>
        </p:pic>
        <p:pic>
          <p:nvPicPr>
            <p:cNvPr id="36" name="Graphic 35">
              <a:extLst>
                <a:ext uri="{FF2B5EF4-FFF2-40B4-BE49-F238E27FC236}">
                  <a16:creationId xmlns:a16="http://schemas.microsoft.com/office/drawing/2014/main" id="{6529D2A7-ABB3-4E2D-88CA-F813997011F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10800000">
              <a:off x="8139640" y="-9144"/>
              <a:ext cx="2029968" cy="2029968"/>
            </a:xfrm>
            <a:prstGeom prst="rect">
              <a:avLst/>
            </a:prstGeom>
          </p:spPr>
        </p:pic>
        <p:sp>
          <p:nvSpPr>
            <p:cNvPr id="37" name="Rectangle 36">
              <a:extLst>
                <a:ext uri="{FF2B5EF4-FFF2-40B4-BE49-F238E27FC236}">
                  <a16:creationId xmlns:a16="http://schemas.microsoft.com/office/drawing/2014/main" id="{CDB6750E-735F-4906-8BCA-E0BD4F029617}"/>
                </a:ext>
              </a:extLst>
            </p:cNvPr>
            <p:cNvSpPr/>
            <p:nvPr userDrawn="1"/>
          </p:nvSpPr>
          <p:spPr>
            <a:xfrm>
              <a:off x="10158984" y="6016751"/>
              <a:ext cx="2029968" cy="8412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8" name="Graphic 37">
              <a:extLst>
                <a:ext uri="{FF2B5EF4-FFF2-40B4-BE49-F238E27FC236}">
                  <a16:creationId xmlns:a16="http://schemas.microsoft.com/office/drawing/2014/main" id="{051ECE99-ACA6-46AF-98D5-81FBD3F834A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131156" y="4828032"/>
              <a:ext cx="2029968" cy="2029968"/>
            </a:xfrm>
            <a:prstGeom prst="rect">
              <a:avLst/>
            </a:prstGeom>
          </p:spPr>
        </p:pic>
        <p:grpSp>
          <p:nvGrpSpPr>
            <p:cNvPr id="40" name="Group 39">
              <a:extLst>
                <a:ext uri="{FF2B5EF4-FFF2-40B4-BE49-F238E27FC236}">
                  <a16:creationId xmlns:a16="http://schemas.microsoft.com/office/drawing/2014/main" id="{3A847BA4-24DF-47BE-BE28-02415C2A2D3C}"/>
                </a:ext>
              </a:extLst>
            </p:cNvPr>
            <p:cNvGrpSpPr/>
            <p:nvPr userDrawn="1"/>
          </p:nvGrpSpPr>
          <p:grpSpPr>
            <a:xfrm>
              <a:off x="8227718" y="2092719"/>
              <a:ext cx="1920240" cy="1920240"/>
              <a:chOff x="5361924" y="7472790"/>
              <a:chExt cx="1828800" cy="1828800"/>
            </a:xfrm>
          </p:grpSpPr>
          <p:grpSp>
            <p:nvGrpSpPr>
              <p:cNvPr id="41" name="Group 40">
                <a:extLst>
                  <a:ext uri="{FF2B5EF4-FFF2-40B4-BE49-F238E27FC236}">
                    <a16:creationId xmlns:a16="http://schemas.microsoft.com/office/drawing/2014/main" id="{882CC485-8A14-4767-80E8-8FB0A9991D20}"/>
                  </a:ext>
                </a:extLst>
              </p:cNvPr>
              <p:cNvGrpSpPr/>
              <p:nvPr userDrawn="1"/>
            </p:nvGrpSpPr>
            <p:grpSpPr>
              <a:xfrm>
                <a:off x="5361924" y="7472790"/>
                <a:ext cx="1828800" cy="1828800"/>
                <a:chOff x="5361924" y="7472790"/>
                <a:chExt cx="1828800" cy="1828800"/>
              </a:xfrm>
            </p:grpSpPr>
            <p:grpSp>
              <p:nvGrpSpPr>
                <p:cNvPr id="43" name="Group 42">
                  <a:extLst>
                    <a:ext uri="{FF2B5EF4-FFF2-40B4-BE49-F238E27FC236}">
                      <a16:creationId xmlns:a16="http://schemas.microsoft.com/office/drawing/2014/main" id="{E119FAB2-4AF3-4EC9-98C6-E69760D02810}"/>
                    </a:ext>
                  </a:extLst>
                </p:cNvPr>
                <p:cNvGrpSpPr/>
                <p:nvPr userDrawn="1"/>
              </p:nvGrpSpPr>
              <p:grpSpPr>
                <a:xfrm>
                  <a:off x="5361924" y="7472790"/>
                  <a:ext cx="1828800" cy="1828800"/>
                  <a:chOff x="5388428" y="7173291"/>
                  <a:chExt cx="1828800" cy="1828800"/>
                </a:xfrm>
              </p:grpSpPr>
              <p:grpSp>
                <p:nvGrpSpPr>
                  <p:cNvPr id="49" name="Group 48">
                    <a:extLst>
                      <a:ext uri="{FF2B5EF4-FFF2-40B4-BE49-F238E27FC236}">
                        <a16:creationId xmlns:a16="http://schemas.microsoft.com/office/drawing/2014/main" id="{E2A21525-E952-4F39-A9B2-2CA7C5B14B85}"/>
                      </a:ext>
                    </a:extLst>
                  </p:cNvPr>
                  <p:cNvGrpSpPr/>
                  <p:nvPr userDrawn="1"/>
                </p:nvGrpSpPr>
                <p:grpSpPr>
                  <a:xfrm>
                    <a:off x="5388428" y="7173291"/>
                    <a:ext cx="1828800" cy="1828800"/>
                    <a:chOff x="5388428" y="7173291"/>
                    <a:chExt cx="1828800" cy="1828800"/>
                  </a:xfrm>
                </p:grpSpPr>
                <p:grpSp>
                  <p:nvGrpSpPr>
                    <p:cNvPr id="51" name="Group 50">
                      <a:extLst>
                        <a:ext uri="{FF2B5EF4-FFF2-40B4-BE49-F238E27FC236}">
                          <a16:creationId xmlns:a16="http://schemas.microsoft.com/office/drawing/2014/main" id="{53BFFD34-0142-4185-8790-1D792CB2F5DD}"/>
                        </a:ext>
                      </a:extLst>
                    </p:cNvPr>
                    <p:cNvGrpSpPr/>
                    <p:nvPr userDrawn="1"/>
                  </p:nvGrpSpPr>
                  <p:grpSpPr>
                    <a:xfrm>
                      <a:off x="5388428" y="7173291"/>
                      <a:ext cx="1828800" cy="1828800"/>
                      <a:chOff x="5579044" y="7049770"/>
                      <a:chExt cx="1828800" cy="1828800"/>
                    </a:xfrm>
                  </p:grpSpPr>
                  <p:grpSp>
                    <p:nvGrpSpPr>
                      <p:cNvPr id="53" name="Group 52">
                        <a:extLst>
                          <a:ext uri="{FF2B5EF4-FFF2-40B4-BE49-F238E27FC236}">
                            <a16:creationId xmlns:a16="http://schemas.microsoft.com/office/drawing/2014/main" id="{00D3FC75-8C07-4B5B-A025-3CCC5DC458DA}"/>
                          </a:ext>
                        </a:extLst>
                      </p:cNvPr>
                      <p:cNvGrpSpPr/>
                      <p:nvPr userDrawn="1"/>
                    </p:nvGrpSpPr>
                    <p:grpSpPr>
                      <a:xfrm>
                        <a:off x="5579044" y="7049770"/>
                        <a:ext cx="1828800" cy="1828800"/>
                        <a:chOff x="5579044" y="7049770"/>
                        <a:chExt cx="1828800" cy="1828800"/>
                      </a:xfrm>
                    </p:grpSpPr>
                    <p:grpSp>
                      <p:nvGrpSpPr>
                        <p:cNvPr id="55" name="Group 54">
                          <a:extLst>
                            <a:ext uri="{FF2B5EF4-FFF2-40B4-BE49-F238E27FC236}">
                              <a16:creationId xmlns:a16="http://schemas.microsoft.com/office/drawing/2014/main" id="{393D2F91-0E6A-4541-843C-1FC0CC2A024A}"/>
                            </a:ext>
                          </a:extLst>
                        </p:cNvPr>
                        <p:cNvGrpSpPr/>
                        <p:nvPr userDrawn="1"/>
                      </p:nvGrpSpPr>
                      <p:grpSpPr>
                        <a:xfrm>
                          <a:off x="5579044" y="7049770"/>
                          <a:ext cx="1828800" cy="1828800"/>
                          <a:chOff x="5579044" y="7049770"/>
                          <a:chExt cx="1828800" cy="1828800"/>
                        </a:xfrm>
                      </p:grpSpPr>
                      <p:grpSp>
                        <p:nvGrpSpPr>
                          <p:cNvPr id="57" name="Group 56">
                            <a:extLst>
                              <a:ext uri="{FF2B5EF4-FFF2-40B4-BE49-F238E27FC236}">
                                <a16:creationId xmlns:a16="http://schemas.microsoft.com/office/drawing/2014/main" id="{7C9F80E2-6A88-44DC-B048-7178CAA61DAF}"/>
                              </a:ext>
                            </a:extLst>
                          </p:cNvPr>
                          <p:cNvGrpSpPr/>
                          <p:nvPr userDrawn="1"/>
                        </p:nvGrpSpPr>
                        <p:grpSpPr>
                          <a:xfrm>
                            <a:off x="5579044" y="7049770"/>
                            <a:ext cx="1828800" cy="1828800"/>
                            <a:chOff x="5579044" y="7049770"/>
                            <a:chExt cx="1828800" cy="1828800"/>
                          </a:xfrm>
                        </p:grpSpPr>
                        <p:sp>
                          <p:nvSpPr>
                            <p:cNvPr id="59" name="Oval 58">
                              <a:extLst>
                                <a:ext uri="{FF2B5EF4-FFF2-40B4-BE49-F238E27FC236}">
                                  <a16:creationId xmlns:a16="http://schemas.microsoft.com/office/drawing/2014/main" id="{1D9D5420-70BE-477D-A17F-A86F19AD3FAC}"/>
                                </a:ext>
                              </a:extLst>
                            </p:cNvPr>
                            <p:cNvSpPr/>
                            <p:nvPr userDrawn="1"/>
                          </p:nvSpPr>
                          <p:spPr>
                            <a:xfrm>
                              <a:off x="5579044" y="7049770"/>
                              <a:ext cx="1828800" cy="18288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60" name="Oval 59">
                              <a:extLst>
                                <a:ext uri="{FF2B5EF4-FFF2-40B4-BE49-F238E27FC236}">
                                  <a16:creationId xmlns:a16="http://schemas.microsoft.com/office/drawing/2014/main" id="{0BBACECF-9AE7-40B5-90D0-AE2CF1FBE0BD}"/>
                                </a:ext>
                              </a:extLst>
                            </p:cNvPr>
                            <p:cNvSpPr/>
                            <p:nvPr userDrawn="1"/>
                          </p:nvSpPr>
                          <p:spPr>
                            <a:xfrm>
                              <a:off x="5647624" y="7118350"/>
                              <a:ext cx="1691640" cy="16916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8" name="Oval 57">
                            <a:extLst>
                              <a:ext uri="{FF2B5EF4-FFF2-40B4-BE49-F238E27FC236}">
                                <a16:creationId xmlns:a16="http://schemas.microsoft.com/office/drawing/2014/main" id="{1A76BEA0-888E-41CD-9B30-B128A39F781E}"/>
                              </a:ext>
                            </a:extLst>
                          </p:cNvPr>
                          <p:cNvSpPr/>
                          <p:nvPr userDrawn="1"/>
                        </p:nvSpPr>
                        <p:spPr>
                          <a:xfrm>
                            <a:off x="5716204" y="7186930"/>
                            <a:ext cx="1554480" cy="15544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6" name="Oval 55">
                          <a:extLst>
                            <a:ext uri="{FF2B5EF4-FFF2-40B4-BE49-F238E27FC236}">
                              <a16:creationId xmlns:a16="http://schemas.microsoft.com/office/drawing/2014/main" id="{2EA36045-2F1D-402B-A951-B9957D5C145A}"/>
                            </a:ext>
                          </a:extLst>
                        </p:cNvPr>
                        <p:cNvSpPr/>
                        <p:nvPr userDrawn="1"/>
                      </p:nvSpPr>
                      <p:spPr>
                        <a:xfrm>
                          <a:off x="5784784" y="7255510"/>
                          <a:ext cx="1417320" cy="14173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4" name="Oval 53">
                        <a:extLst>
                          <a:ext uri="{FF2B5EF4-FFF2-40B4-BE49-F238E27FC236}">
                            <a16:creationId xmlns:a16="http://schemas.microsoft.com/office/drawing/2014/main" id="{AAF58CB3-363E-4156-8148-52E0B9CB634A}"/>
                          </a:ext>
                        </a:extLst>
                      </p:cNvPr>
                      <p:cNvSpPr/>
                      <p:nvPr userDrawn="1"/>
                    </p:nvSpPr>
                    <p:spPr>
                      <a:xfrm>
                        <a:off x="5853364" y="7324090"/>
                        <a:ext cx="1280160" cy="12801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2" name="Oval 51">
                      <a:extLst>
                        <a:ext uri="{FF2B5EF4-FFF2-40B4-BE49-F238E27FC236}">
                          <a16:creationId xmlns:a16="http://schemas.microsoft.com/office/drawing/2014/main" id="{BDC4E05B-A602-483A-B19B-B907358D4629}"/>
                        </a:ext>
                      </a:extLst>
                    </p:cNvPr>
                    <p:cNvSpPr/>
                    <p:nvPr userDrawn="1"/>
                  </p:nvSpPr>
                  <p:spPr>
                    <a:xfrm>
                      <a:off x="5731328" y="7516191"/>
                      <a:ext cx="1143000" cy="11430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50" name="Oval 49">
                    <a:extLst>
                      <a:ext uri="{FF2B5EF4-FFF2-40B4-BE49-F238E27FC236}">
                        <a16:creationId xmlns:a16="http://schemas.microsoft.com/office/drawing/2014/main" id="{55AC54D8-2C27-49A7-B1CE-C865E629499E}"/>
                      </a:ext>
                    </a:extLst>
                  </p:cNvPr>
                  <p:cNvSpPr/>
                  <p:nvPr userDrawn="1"/>
                </p:nvSpPr>
                <p:spPr>
                  <a:xfrm>
                    <a:off x="5799908" y="7584771"/>
                    <a:ext cx="1005840" cy="10058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4" name="Oval 43">
                  <a:extLst>
                    <a:ext uri="{FF2B5EF4-FFF2-40B4-BE49-F238E27FC236}">
                      <a16:creationId xmlns:a16="http://schemas.microsoft.com/office/drawing/2014/main" id="{C9753262-9BA1-4716-B4B5-AAFE232A72A2}"/>
                    </a:ext>
                  </a:extLst>
                </p:cNvPr>
                <p:cNvSpPr/>
                <p:nvPr userDrawn="1"/>
              </p:nvSpPr>
              <p:spPr>
                <a:xfrm>
                  <a:off x="5841984" y="7952850"/>
                  <a:ext cx="868680" cy="8686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5" name="Oval 44">
                  <a:extLst>
                    <a:ext uri="{FF2B5EF4-FFF2-40B4-BE49-F238E27FC236}">
                      <a16:creationId xmlns:a16="http://schemas.microsoft.com/office/drawing/2014/main" id="{5B2AD932-98DF-4DA1-B19E-E38A4DD270F0}"/>
                    </a:ext>
                  </a:extLst>
                </p:cNvPr>
                <p:cNvSpPr/>
                <p:nvPr userDrawn="1"/>
              </p:nvSpPr>
              <p:spPr>
                <a:xfrm>
                  <a:off x="5910564" y="8021430"/>
                  <a:ext cx="731520" cy="73152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Oval 45">
                  <a:extLst>
                    <a:ext uri="{FF2B5EF4-FFF2-40B4-BE49-F238E27FC236}">
                      <a16:creationId xmlns:a16="http://schemas.microsoft.com/office/drawing/2014/main" id="{DE13C879-BB42-4F2C-9413-A1322DE58809}"/>
                    </a:ext>
                  </a:extLst>
                </p:cNvPr>
                <p:cNvSpPr/>
                <p:nvPr userDrawn="1"/>
              </p:nvSpPr>
              <p:spPr>
                <a:xfrm>
                  <a:off x="5979144" y="8090010"/>
                  <a:ext cx="594360" cy="59436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7" name="Oval 46">
                  <a:extLst>
                    <a:ext uri="{FF2B5EF4-FFF2-40B4-BE49-F238E27FC236}">
                      <a16:creationId xmlns:a16="http://schemas.microsoft.com/office/drawing/2014/main" id="{28B4D2F2-9DD5-4B23-A2F2-7DBEE9E61F6C}"/>
                    </a:ext>
                  </a:extLst>
                </p:cNvPr>
                <p:cNvSpPr/>
                <p:nvPr userDrawn="1"/>
              </p:nvSpPr>
              <p:spPr>
                <a:xfrm>
                  <a:off x="6047724" y="8158590"/>
                  <a:ext cx="457200" cy="45720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8" name="Oval 47">
                  <a:extLst>
                    <a:ext uri="{FF2B5EF4-FFF2-40B4-BE49-F238E27FC236}">
                      <a16:creationId xmlns:a16="http://schemas.microsoft.com/office/drawing/2014/main" id="{C1A2F663-A8A7-4337-9C39-489B4C457111}"/>
                    </a:ext>
                  </a:extLst>
                </p:cNvPr>
                <p:cNvSpPr/>
                <p:nvPr userDrawn="1"/>
              </p:nvSpPr>
              <p:spPr>
                <a:xfrm>
                  <a:off x="6116304" y="8227170"/>
                  <a:ext cx="320040" cy="32004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42" name="Oval 41">
                <a:extLst>
                  <a:ext uri="{FF2B5EF4-FFF2-40B4-BE49-F238E27FC236}">
                    <a16:creationId xmlns:a16="http://schemas.microsoft.com/office/drawing/2014/main" id="{1609761D-150A-4DE0-9604-CC3953C108D0}"/>
                  </a:ext>
                </a:extLst>
              </p:cNvPr>
              <p:cNvSpPr/>
              <p:nvPr userDrawn="1"/>
            </p:nvSpPr>
            <p:spPr>
              <a:xfrm>
                <a:off x="6184884" y="8295750"/>
                <a:ext cx="182880" cy="182880"/>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1" name="Rectangle 60">
              <a:extLst>
                <a:ext uri="{FF2B5EF4-FFF2-40B4-BE49-F238E27FC236}">
                  <a16:creationId xmlns:a16="http://schemas.microsoft.com/office/drawing/2014/main" id="{D1189D1C-85ED-4EF1-A384-7C4590ED50FD}"/>
                </a:ext>
              </a:extLst>
            </p:cNvPr>
            <p:cNvSpPr/>
            <p:nvPr userDrawn="1"/>
          </p:nvSpPr>
          <p:spPr>
            <a:xfrm>
              <a:off x="8138160" y="4045868"/>
              <a:ext cx="2029968" cy="8229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445306C5-E470-4A93-9C9F-5D066F760D16}"/>
                </a:ext>
              </a:extLst>
            </p:cNvPr>
            <p:cNvSpPr/>
            <p:nvPr userDrawn="1"/>
          </p:nvSpPr>
          <p:spPr>
            <a:xfrm>
              <a:off x="8138160" y="2029968"/>
              <a:ext cx="1014984" cy="201168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63" name="Straight Connector 62">
              <a:extLst>
                <a:ext uri="{FF2B5EF4-FFF2-40B4-BE49-F238E27FC236}">
                  <a16:creationId xmlns:a16="http://schemas.microsoft.com/office/drawing/2014/main" id="{B31C374B-40F2-4B1E-A9D8-6E5C932FF170}"/>
                </a:ext>
              </a:extLst>
            </p:cNvPr>
            <p:cNvCxnSpPr>
              <a:cxnSpLocks/>
            </p:cNvCxnSpPr>
            <p:nvPr userDrawn="1"/>
          </p:nvCxnSpPr>
          <p:spPr>
            <a:xfrm flipV="1">
              <a:off x="8138160" y="2012062"/>
              <a:ext cx="3044952"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1C668341-39BE-4448-B29D-2594AE6D75C2}"/>
                </a:ext>
              </a:extLst>
            </p:cNvPr>
            <p:cNvSpPr/>
            <p:nvPr userDrawn="1"/>
          </p:nvSpPr>
          <p:spPr>
            <a:xfrm>
              <a:off x="11055096" y="1874902"/>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Date Placeholder 3">
            <a:extLst>
              <a:ext uri="{FF2B5EF4-FFF2-40B4-BE49-F238E27FC236}">
                <a16:creationId xmlns:a16="http://schemas.microsoft.com/office/drawing/2014/main" id="{56895315-7883-40AA-AB6E-E7F8B77E5BAC}"/>
              </a:ext>
            </a:extLst>
          </p:cNvPr>
          <p:cNvSpPr>
            <a:spLocks noGrp="1"/>
          </p:cNvSpPr>
          <p:nvPr>
            <p:ph type="dt" sz="half" idx="10"/>
          </p:nvPr>
        </p:nvSpPr>
        <p:spPr>
          <a:xfrm>
            <a:off x="761295" y="6355080"/>
            <a:ext cx="1097280" cy="365125"/>
          </a:xfrm>
        </p:spPr>
        <p:txBody>
          <a:bodyPr/>
          <a:lstStyle>
            <a:lvl1pPr>
              <a:defRPr>
                <a:solidFill>
                  <a:schemeClr val="bg1"/>
                </a:solidFill>
              </a:defRPr>
            </a:lvl1pPr>
          </a:lstStyle>
          <a:p>
            <a:r>
              <a:rPr lang="en-US"/>
              <a:t>12/11/2023</a:t>
            </a:r>
            <a:endParaRPr lang="en-US" dirty="0"/>
          </a:p>
        </p:txBody>
      </p:sp>
      <p:sp>
        <p:nvSpPr>
          <p:cNvPr id="68" name="Footer Placeholder 4">
            <a:extLst>
              <a:ext uri="{FF2B5EF4-FFF2-40B4-BE49-F238E27FC236}">
                <a16:creationId xmlns:a16="http://schemas.microsoft.com/office/drawing/2014/main" id="{0000A4E2-8200-4049-B783-2C99FBDBAEBD}"/>
              </a:ext>
            </a:extLst>
          </p:cNvPr>
          <p:cNvSpPr>
            <a:spLocks noGrp="1"/>
          </p:cNvSpPr>
          <p:nvPr>
            <p:ph type="ftr" sz="quarter" idx="11"/>
          </p:nvPr>
        </p:nvSpPr>
        <p:spPr>
          <a:xfrm>
            <a:off x="5499886" y="6355080"/>
            <a:ext cx="2286000" cy="365125"/>
          </a:xfrm>
        </p:spPr>
        <p:txBody>
          <a:bodyPr/>
          <a:lstStyle>
            <a:lvl1pPr>
              <a:defRPr>
                <a:solidFill>
                  <a:schemeClr val="bg1"/>
                </a:solidFill>
              </a:defRPr>
            </a:lvl1pPr>
          </a:lstStyle>
          <a:p>
            <a:r>
              <a:rPr lang="en-US"/>
              <a:t>Professor Dr. Sudan Jha</a:t>
            </a:r>
            <a:endParaRPr lang="en-US" dirty="0"/>
          </a:p>
        </p:txBody>
      </p:sp>
      <p:sp>
        <p:nvSpPr>
          <p:cNvPr id="69" name="Slide Number Placeholder 5">
            <a:extLst>
              <a:ext uri="{FF2B5EF4-FFF2-40B4-BE49-F238E27FC236}">
                <a16:creationId xmlns:a16="http://schemas.microsoft.com/office/drawing/2014/main" id="{179E1CD1-EB8F-4E56-ADD5-06293A7A2EE8}"/>
              </a:ext>
            </a:extLst>
          </p:cNvPr>
          <p:cNvSpPr>
            <a:spLocks noGrp="1"/>
          </p:cNvSpPr>
          <p:nvPr>
            <p:ph type="sldNum" sz="quarter" idx="12"/>
          </p:nvPr>
        </p:nvSpPr>
        <p:spPr>
          <a:xfrm>
            <a:off x="11274091" y="635508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4" name="Content Placeholder 2">
            <a:extLst>
              <a:ext uri="{FF2B5EF4-FFF2-40B4-BE49-F238E27FC236}">
                <a16:creationId xmlns:a16="http://schemas.microsoft.com/office/drawing/2014/main" id="{3BB414F1-8F08-3A3B-45E3-9F44595164A1}"/>
              </a:ext>
            </a:extLst>
          </p:cNvPr>
          <p:cNvSpPr>
            <a:spLocks noGrp="1"/>
          </p:cNvSpPr>
          <p:nvPr>
            <p:ph sz="half" idx="14" hasCustomPrompt="1"/>
          </p:nvPr>
        </p:nvSpPr>
        <p:spPr>
          <a:xfrm>
            <a:off x="762001" y="3058886"/>
            <a:ext cx="6597372" cy="3296194"/>
          </a:xfrm>
        </p:spPr>
        <p:txBody>
          <a:bodyPr>
            <a:normAutofit/>
          </a:bodyPr>
          <a:lstStyle>
            <a:lvl1pPr marL="0" indent="0">
              <a:lnSpc>
                <a:spcPts val="2000"/>
              </a:lnSpc>
              <a:buFont typeface="Arial" panose="020B0604020202020204" pitchFamily="34" charset="0"/>
              <a:buNone/>
              <a:defRPr sz="1800">
                <a:solidFill>
                  <a:schemeClr val="bg1"/>
                </a:solidFill>
              </a:defRPr>
            </a:lvl1pPr>
            <a:lvl2pPr marL="457200">
              <a:lnSpc>
                <a:spcPts val="2000"/>
              </a:lnSpc>
              <a:defRPr sz="1800">
                <a:solidFill>
                  <a:schemeClr val="bg1"/>
                </a:solidFill>
              </a:defRPr>
            </a:lvl2pPr>
            <a:lvl3pPr marL="914400">
              <a:lnSpc>
                <a:spcPts val="2000"/>
              </a:lnSpc>
              <a:defRPr sz="1800">
                <a:solidFill>
                  <a:schemeClr val="bg1"/>
                </a:solidFill>
              </a:defRPr>
            </a:lvl3pPr>
            <a:lvl4pPr marL="1371600">
              <a:lnSpc>
                <a:spcPts val="2000"/>
              </a:lnSpc>
              <a:defRPr sz="1800">
                <a:solidFill>
                  <a:schemeClr val="bg1"/>
                </a:solidFill>
              </a:defRPr>
            </a:lvl4pPr>
            <a:lvl5pPr marL="1828800">
              <a:lnSpc>
                <a:spcPts val="2000"/>
              </a:lnSpc>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0696027"/>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guide id="4" pos="57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bg>
      <p:bgPr>
        <a:solidFill>
          <a:schemeClr val="accent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F09F422-89F7-BDA7-7801-F364BA5D95A5}"/>
              </a:ext>
              <a:ext uri="{C183D7F6-B498-43B3-948B-1728B52AA6E4}">
                <adec:decorative xmlns:adec="http://schemas.microsoft.com/office/drawing/2017/decorative" val="1"/>
              </a:ext>
            </a:extLst>
          </p:cNvPr>
          <p:cNvGrpSpPr/>
          <p:nvPr userDrawn="1"/>
        </p:nvGrpSpPr>
        <p:grpSpPr>
          <a:xfrm>
            <a:off x="-3045" y="-4303"/>
            <a:ext cx="7252590" cy="6862680"/>
            <a:chOff x="-3045" y="-4303"/>
            <a:chExt cx="7252590" cy="6862680"/>
          </a:xfrm>
        </p:grpSpPr>
        <p:sp>
          <p:nvSpPr>
            <p:cNvPr id="34" name="Rectangle 33">
              <a:extLst>
                <a:ext uri="{FF2B5EF4-FFF2-40B4-BE49-F238E27FC236}">
                  <a16:creationId xmlns:a16="http://schemas.microsoft.com/office/drawing/2014/main" id="{D629CA98-D89C-4A69-9A55-8D6C17DCDDF0}"/>
                </a:ext>
              </a:extLst>
            </p:cNvPr>
            <p:cNvSpPr/>
            <p:nvPr userDrawn="1"/>
          </p:nvSpPr>
          <p:spPr>
            <a:xfrm>
              <a:off x="-1146" y="4775407"/>
              <a:ext cx="2029968" cy="207752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Graphic 27">
              <a:extLst>
                <a:ext uri="{FF2B5EF4-FFF2-40B4-BE49-F238E27FC236}">
                  <a16:creationId xmlns:a16="http://schemas.microsoft.com/office/drawing/2014/main" id="{12C5F573-21FC-4A6F-B46F-5583E20C994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3045" y="-4303"/>
              <a:ext cx="2029968" cy="2029968"/>
            </a:xfrm>
            <a:prstGeom prst="rect">
              <a:avLst/>
            </a:prstGeom>
          </p:spPr>
        </p:pic>
        <p:sp>
          <p:nvSpPr>
            <p:cNvPr id="39" name="Rectangle 38">
              <a:extLst>
                <a:ext uri="{FF2B5EF4-FFF2-40B4-BE49-F238E27FC236}">
                  <a16:creationId xmlns:a16="http://schemas.microsoft.com/office/drawing/2014/main" id="{EA65556A-38A5-4BA5-9A40-33F02F960B1E}"/>
                </a:ext>
              </a:extLst>
            </p:cNvPr>
            <p:cNvSpPr/>
            <p:nvPr userDrawn="1"/>
          </p:nvSpPr>
          <p:spPr>
            <a:xfrm>
              <a:off x="3757" y="2033993"/>
              <a:ext cx="2029968"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7900790-71B8-45C8-9B6D-07E23CEA7632}"/>
                </a:ext>
              </a:extLst>
            </p:cNvPr>
            <p:cNvSpPr/>
            <p:nvPr userDrawn="1"/>
          </p:nvSpPr>
          <p:spPr>
            <a:xfrm>
              <a:off x="-218" y="4059798"/>
              <a:ext cx="2029968" cy="75956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28AC969-4FA2-44AD-A273-2A0B7839749F}"/>
                </a:ext>
              </a:extLst>
            </p:cNvPr>
            <p:cNvSpPr/>
            <p:nvPr userDrawn="1"/>
          </p:nvSpPr>
          <p:spPr>
            <a:xfrm>
              <a:off x="4071442" y="4058828"/>
              <a:ext cx="3178103" cy="2799549"/>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Graphic 10">
              <a:extLst>
                <a:ext uri="{FF2B5EF4-FFF2-40B4-BE49-F238E27FC236}">
                  <a16:creationId xmlns:a16="http://schemas.microsoft.com/office/drawing/2014/main" id="{91CB31D0-C621-4EF7-AE25-5C3BCD5882C9}"/>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2038053" y="2029625"/>
              <a:ext cx="2029878" cy="2023760"/>
            </a:xfrm>
            <a:prstGeom prst="rect">
              <a:avLst/>
            </a:prstGeom>
          </p:spPr>
        </p:pic>
        <p:pic>
          <p:nvPicPr>
            <p:cNvPr id="69" name="Graphic 68">
              <a:extLst>
                <a:ext uri="{FF2B5EF4-FFF2-40B4-BE49-F238E27FC236}">
                  <a16:creationId xmlns:a16="http://schemas.microsoft.com/office/drawing/2014/main" id="{B2CC2F02-F98F-4E69-AA01-CCF96A602E12}"/>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2034034" y="4055808"/>
              <a:ext cx="2029968" cy="2029968"/>
            </a:xfrm>
            <a:prstGeom prst="rect">
              <a:avLst/>
            </a:prstGeom>
          </p:spPr>
        </p:pic>
        <p:sp>
          <p:nvSpPr>
            <p:cNvPr id="8" name="Rectangle 9">
              <a:extLst>
                <a:ext uri="{FF2B5EF4-FFF2-40B4-BE49-F238E27FC236}">
                  <a16:creationId xmlns:a16="http://schemas.microsoft.com/office/drawing/2014/main" id="{FE05B395-CB62-452B-A84F-936AD8EDDA92}"/>
                </a:ext>
              </a:extLst>
            </p:cNvPr>
            <p:cNvSpPr/>
            <p:nvPr userDrawn="1"/>
          </p:nvSpPr>
          <p:spPr>
            <a:xfrm>
              <a:off x="2028568" y="4060579"/>
              <a:ext cx="2029968" cy="2029968"/>
            </a:xfrm>
            <a:custGeom>
              <a:avLst/>
              <a:gdLst>
                <a:gd name="connsiteX0" fmla="*/ 0 w 1828800"/>
                <a:gd name="connsiteY0" fmla="*/ 0 h 1828800"/>
                <a:gd name="connsiteX1" fmla="*/ 1828800 w 1828800"/>
                <a:gd name="connsiteY1" fmla="*/ 0 h 1828800"/>
                <a:gd name="connsiteX2" fmla="*/ 1828800 w 1828800"/>
                <a:gd name="connsiteY2" fmla="*/ 1828800 h 1828800"/>
                <a:gd name="connsiteX3" fmla="*/ 0 w 1828800"/>
                <a:gd name="connsiteY3" fmla="*/ 1828800 h 1828800"/>
                <a:gd name="connsiteX4" fmla="*/ 0 w 1828800"/>
                <a:gd name="connsiteY4" fmla="*/ 0 h 1828800"/>
                <a:gd name="connsiteX0" fmla="*/ 0 w 1828800"/>
                <a:gd name="connsiteY0" fmla="*/ 0 h 1828800"/>
                <a:gd name="connsiteX1" fmla="*/ 1828800 w 1828800"/>
                <a:gd name="connsiteY1" fmla="*/ 182880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1828800"/>
                  </a:lnTo>
                  <a:lnTo>
                    <a:pt x="0" y="1828800"/>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3" name="Graphic 72">
              <a:extLst>
                <a:ext uri="{FF2B5EF4-FFF2-40B4-BE49-F238E27FC236}">
                  <a16:creationId xmlns:a16="http://schemas.microsoft.com/office/drawing/2014/main" id="{2622C30D-68C5-43FD-997F-CFD4DD72E164}"/>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rot="5400000">
              <a:off x="2043950" y="4059923"/>
              <a:ext cx="2029968" cy="2029968"/>
            </a:xfrm>
            <a:prstGeom prst="rect">
              <a:avLst/>
            </a:prstGeom>
          </p:spPr>
        </p:pic>
        <p:pic>
          <p:nvPicPr>
            <p:cNvPr id="35" name="Picture 34" descr="A black and white striped pattern&#10;&#10;Description automatically generated with low confidence">
              <a:extLst>
                <a:ext uri="{FF2B5EF4-FFF2-40B4-BE49-F238E27FC236}">
                  <a16:creationId xmlns:a16="http://schemas.microsoft.com/office/drawing/2014/main" id="{AC3CDBDC-6EB4-4B7D-A9F6-4CFA748349B5}"/>
                </a:ext>
              </a:extLst>
            </p:cNvPr>
            <p:cNvPicPr>
              <a:picLocks noChangeAspect="1"/>
            </p:cNvPicPr>
            <p:nvPr userDrawn="1"/>
          </p:nvPicPr>
          <p:blipFill>
            <a:blip r:embed="rId10" cstate="screen">
              <a:extLst>
                <a:ext uri="{28A0092B-C50C-407E-A947-70E740481C1C}">
                  <a14:useLocalDpi xmlns:a14="http://schemas.microsoft.com/office/drawing/2010/main" val="0"/>
                </a:ext>
              </a:extLst>
            </a:blip>
            <a:stretch>
              <a:fillRect/>
            </a:stretch>
          </p:blipFill>
          <p:spPr>
            <a:xfrm>
              <a:off x="1406" y="3062893"/>
              <a:ext cx="2019299" cy="999451"/>
            </a:xfrm>
            <a:prstGeom prst="rect">
              <a:avLst/>
            </a:prstGeom>
          </p:spPr>
        </p:pic>
        <p:grpSp>
          <p:nvGrpSpPr>
            <p:cNvPr id="162" name="Group 161">
              <a:extLst>
                <a:ext uri="{FF2B5EF4-FFF2-40B4-BE49-F238E27FC236}">
                  <a16:creationId xmlns:a16="http://schemas.microsoft.com/office/drawing/2014/main" id="{34457344-691C-417A-9C29-5AD8ABC43E5A}"/>
                </a:ext>
              </a:extLst>
            </p:cNvPr>
            <p:cNvGrpSpPr/>
            <p:nvPr userDrawn="1"/>
          </p:nvGrpSpPr>
          <p:grpSpPr>
            <a:xfrm>
              <a:off x="4433" y="4836676"/>
              <a:ext cx="1965960" cy="1965960"/>
              <a:chOff x="5361924" y="7472790"/>
              <a:chExt cx="1828800" cy="1828800"/>
            </a:xfrm>
          </p:grpSpPr>
          <p:grpSp>
            <p:nvGrpSpPr>
              <p:cNvPr id="163" name="Group 162">
                <a:extLst>
                  <a:ext uri="{FF2B5EF4-FFF2-40B4-BE49-F238E27FC236}">
                    <a16:creationId xmlns:a16="http://schemas.microsoft.com/office/drawing/2014/main" id="{68DDC918-5A9B-4D14-98A4-9002D8520FD4}"/>
                  </a:ext>
                </a:extLst>
              </p:cNvPr>
              <p:cNvGrpSpPr/>
              <p:nvPr userDrawn="1"/>
            </p:nvGrpSpPr>
            <p:grpSpPr>
              <a:xfrm>
                <a:off x="5361924" y="7472790"/>
                <a:ext cx="1828800" cy="1828800"/>
                <a:chOff x="5361924" y="7472790"/>
                <a:chExt cx="1828800" cy="1828800"/>
              </a:xfrm>
            </p:grpSpPr>
            <p:grpSp>
              <p:nvGrpSpPr>
                <p:cNvPr id="165" name="Group 164">
                  <a:extLst>
                    <a:ext uri="{FF2B5EF4-FFF2-40B4-BE49-F238E27FC236}">
                      <a16:creationId xmlns:a16="http://schemas.microsoft.com/office/drawing/2014/main" id="{2366D07F-988F-459E-BBD3-15126F92902E}"/>
                    </a:ext>
                  </a:extLst>
                </p:cNvPr>
                <p:cNvGrpSpPr/>
                <p:nvPr userDrawn="1"/>
              </p:nvGrpSpPr>
              <p:grpSpPr>
                <a:xfrm>
                  <a:off x="5361924" y="7472790"/>
                  <a:ext cx="1828800" cy="1828800"/>
                  <a:chOff x="5388428" y="7173291"/>
                  <a:chExt cx="1828800" cy="1828800"/>
                </a:xfrm>
              </p:grpSpPr>
              <p:grpSp>
                <p:nvGrpSpPr>
                  <p:cNvPr id="173" name="Group 172">
                    <a:extLst>
                      <a:ext uri="{FF2B5EF4-FFF2-40B4-BE49-F238E27FC236}">
                        <a16:creationId xmlns:a16="http://schemas.microsoft.com/office/drawing/2014/main" id="{6CCACE8C-699F-4B10-BA84-94167BA05CC5}"/>
                      </a:ext>
                    </a:extLst>
                  </p:cNvPr>
                  <p:cNvGrpSpPr/>
                  <p:nvPr userDrawn="1"/>
                </p:nvGrpSpPr>
                <p:grpSpPr>
                  <a:xfrm>
                    <a:off x="5388428" y="7173291"/>
                    <a:ext cx="1828800" cy="1828800"/>
                    <a:chOff x="5388428" y="7173291"/>
                    <a:chExt cx="1828800" cy="1828800"/>
                  </a:xfrm>
                </p:grpSpPr>
                <p:grpSp>
                  <p:nvGrpSpPr>
                    <p:cNvPr id="176" name="Group 175">
                      <a:extLst>
                        <a:ext uri="{FF2B5EF4-FFF2-40B4-BE49-F238E27FC236}">
                          <a16:creationId xmlns:a16="http://schemas.microsoft.com/office/drawing/2014/main" id="{59F49E32-0B71-4676-8012-BA971DA2100F}"/>
                        </a:ext>
                      </a:extLst>
                    </p:cNvPr>
                    <p:cNvGrpSpPr/>
                    <p:nvPr userDrawn="1"/>
                  </p:nvGrpSpPr>
                  <p:grpSpPr>
                    <a:xfrm>
                      <a:off x="5388428" y="7173291"/>
                      <a:ext cx="1828800" cy="1828800"/>
                      <a:chOff x="5579044" y="7049770"/>
                      <a:chExt cx="1828800" cy="1828800"/>
                    </a:xfrm>
                  </p:grpSpPr>
                  <p:grpSp>
                    <p:nvGrpSpPr>
                      <p:cNvPr id="178" name="Group 177">
                        <a:extLst>
                          <a:ext uri="{FF2B5EF4-FFF2-40B4-BE49-F238E27FC236}">
                            <a16:creationId xmlns:a16="http://schemas.microsoft.com/office/drawing/2014/main" id="{DF41FA5A-1504-4DC4-B514-00C377423E7C}"/>
                          </a:ext>
                        </a:extLst>
                      </p:cNvPr>
                      <p:cNvGrpSpPr/>
                      <p:nvPr userDrawn="1"/>
                    </p:nvGrpSpPr>
                    <p:grpSpPr>
                      <a:xfrm>
                        <a:off x="5579044" y="7049770"/>
                        <a:ext cx="1828800" cy="1828800"/>
                        <a:chOff x="5579044" y="7049770"/>
                        <a:chExt cx="1828800" cy="1828800"/>
                      </a:xfrm>
                    </p:grpSpPr>
                    <p:grpSp>
                      <p:nvGrpSpPr>
                        <p:cNvPr id="180" name="Group 179">
                          <a:extLst>
                            <a:ext uri="{FF2B5EF4-FFF2-40B4-BE49-F238E27FC236}">
                              <a16:creationId xmlns:a16="http://schemas.microsoft.com/office/drawing/2014/main" id="{68B4610A-A91F-459F-A9C5-9FC624665516}"/>
                            </a:ext>
                          </a:extLst>
                        </p:cNvPr>
                        <p:cNvGrpSpPr/>
                        <p:nvPr userDrawn="1"/>
                      </p:nvGrpSpPr>
                      <p:grpSpPr>
                        <a:xfrm>
                          <a:off x="5579044" y="7049770"/>
                          <a:ext cx="1828800" cy="1828800"/>
                          <a:chOff x="5579044" y="7049770"/>
                          <a:chExt cx="1828800" cy="1828800"/>
                        </a:xfrm>
                      </p:grpSpPr>
                      <p:grpSp>
                        <p:nvGrpSpPr>
                          <p:cNvPr id="182" name="Group 181">
                            <a:extLst>
                              <a:ext uri="{FF2B5EF4-FFF2-40B4-BE49-F238E27FC236}">
                                <a16:creationId xmlns:a16="http://schemas.microsoft.com/office/drawing/2014/main" id="{D794F6E3-A9E3-42A9-93AA-7B9E20AD922D}"/>
                              </a:ext>
                            </a:extLst>
                          </p:cNvPr>
                          <p:cNvGrpSpPr/>
                          <p:nvPr userDrawn="1"/>
                        </p:nvGrpSpPr>
                        <p:grpSpPr>
                          <a:xfrm>
                            <a:off x="5579044" y="7049770"/>
                            <a:ext cx="1828800" cy="1828800"/>
                            <a:chOff x="5579044" y="7049770"/>
                            <a:chExt cx="1828800" cy="1828800"/>
                          </a:xfrm>
                        </p:grpSpPr>
                        <p:sp>
                          <p:nvSpPr>
                            <p:cNvPr id="184" name="Oval 183">
                              <a:extLst>
                                <a:ext uri="{FF2B5EF4-FFF2-40B4-BE49-F238E27FC236}">
                                  <a16:creationId xmlns:a16="http://schemas.microsoft.com/office/drawing/2014/main" id="{90B634B0-4792-4A28-B92A-ACA35F177675}"/>
                                </a:ext>
                              </a:extLst>
                            </p:cNvPr>
                            <p:cNvSpPr/>
                            <p:nvPr userDrawn="1"/>
                          </p:nvSpPr>
                          <p:spPr>
                            <a:xfrm>
                              <a:off x="5579044" y="7049770"/>
                              <a:ext cx="1828800" cy="18288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5" name="Oval 184">
                              <a:extLst>
                                <a:ext uri="{FF2B5EF4-FFF2-40B4-BE49-F238E27FC236}">
                                  <a16:creationId xmlns:a16="http://schemas.microsoft.com/office/drawing/2014/main" id="{1B466310-2C61-42F1-81EB-2B5BF01B2267}"/>
                                </a:ext>
                              </a:extLst>
                            </p:cNvPr>
                            <p:cNvSpPr/>
                            <p:nvPr userDrawn="1"/>
                          </p:nvSpPr>
                          <p:spPr>
                            <a:xfrm>
                              <a:off x="5647624" y="7118350"/>
                              <a:ext cx="1691640" cy="16916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3" name="Oval 182">
                            <a:extLst>
                              <a:ext uri="{FF2B5EF4-FFF2-40B4-BE49-F238E27FC236}">
                                <a16:creationId xmlns:a16="http://schemas.microsoft.com/office/drawing/2014/main" id="{53A72A9A-79AE-4A89-8938-7A85E2248DE6}"/>
                              </a:ext>
                            </a:extLst>
                          </p:cNvPr>
                          <p:cNvSpPr/>
                          <p:nvPr userDrawn="1"/>
                        </p:nvSpPr>
                        <p:spPr>
                          <a:xfrm>
                            <a:off x="5716204" y="7186930"/>
                            <a:ext cx="1554480" cy="15544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81" name="Oval 180">
                          <a:extLst>
                            <a:ext uri="{FF2B5EF4-FFF2-40B4-BE49-F238E27FC236}">
                              <a16:creationId xmlns:a16="http://schemas.microsoft.com/office/drawing/2014/main" id="{02618DCD-5B83-4412-9D1A-968C246DCAC1}"/>
                            </a:ext>
                          </a:extLst>
                        </p:cNvPr>
                        <p:cNvSpPr/>
                        <p:nvPr userDrawn="1"/>
                      </p:nvSpPr>
                      <p:spPr>
                        <a:xfrm>
                          <a:off x="5784784" y="7255510"/>
                          <a:ext cx="1417320" cy="14173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9" name="Oval 178">
                        <a:extLst>
                          <a:ext uri="{FF2B5EF4-FFF2-40B4-BE49-F238E27FC236}">
                            <a16:creationId xmlns:a16="http://schemas.microsoft.com/office/drawing/2014/main" id="{29B173F9-A6EA-4B31-B4C6-3C8DE08F2F11}"/>
                          </a:ext>
                        </a:extLst>
                      </p:cNvPr>
                      <p:cNvSpPr/>
                      <p:nvPr userDrawn="1"/>
                    </p:nvSpPr>
                    <p:spPr>
                      <a:xfrm>
                        <a:off x="5853364" y="7324090"/>
                        <a:ext cx="1280160" cy="12801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7" name="Oval 176">
                      <a:extLst>
                        <a:ext uri="{FF2B5EF4-FFF2-40B4-BE49-F238E27FC236}">
                          <a16:creationId xmlns:a16="http://schemas.microsoft.com/office/drawing/2014/main" id="{466DB0E2-4B80-4A09-8BCA-9432E1E1DAE3}"/>
                        </a:ext>
                      </a:extLst>
                    </p:cNvPr>
                    <p:cNvSpPr/>
                    <p:nvPr userDrawn="1"/>
                  </p:nvSpPr>
                  <p:spPr>
                    <a:xfrm>
                      <a:off x="5731328" y="7516191"/>
                      <a:ext cx="1143000" cy="11430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74" name="Oval 173">
                    <a:extLst>
                      <a:ext uri="{FF2B5EF4-FFF2-40B4-BE49-F238E27FC236}">
                        <a16:creationId xmlns:a16="http://schemas.microsoft.com/office/drawing/2014/main" id="{20D2F087-D77F-4913-922E-014FB9DEE63E}"/>
                      </a:ext>
                    </a:extLst>
                  </p:cNvPr>
                  <p:cNvSpPr/>
                  <p:nvPr userDrawn="1"/>
                </p:nvSpPr>
                <p:spPr>
                  <a:xfrm>
                    <a:off x="5799908" y="7584771"/>
                    <a:ext cx="1005840" cy="10058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6" name="Oval 165">
                  <a:extLst>
                    <a:ext uri="{FF2B5EF4-FFF2-40B4-BE49-F238E27FC236}">
                      <a16:creationId xmlns:a16="http://schemas.microsoft.com/office/drawing/2014/main" id="{DD44EC19-A244-4489-9CB8-0361CFBFD02F}"/>
                    </a:ext>
                  </a:extLst>
                </p:cNvPr>
                <p:cNvSpPr/>
                <p:nvPr userDrawn="1"/>
              </p:nvSpPr>
              <p:spPr>
                <a:xfrm>
                  <a:off x="5841984" y="7952850"/>
                  <a:ext cx="868680" cy="8686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7" name="Oval 166">
                  <a:extLst>
                    <a:ext uri="{FF2B5EF4-FFF2-40B4-BE49-F238E27FC236}">
                      <a16:creationId xmlns:a16="http://schemas.microsoft.com/office/drawing/2014/main" id="{C5C029E7-6D6D-4D14-8D8E-E407011AF097}"/>
                    </a:ext>
                  </a:extLst>
                </p:cNvPr>
                <p:cNvSpPr/>
                <p:nvPr userDrawn="1"/>
              </p:nvSpPr>
              <p:spPr>
                <a:xfrm>
                  <a:off x="5910564" y="8021430"/>
                  <a:ext cx="731520" cy="73152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9" name="Oval 168">
                  <a:extLst>
                    <a:ext uri="{FF2B5EF4-FFF2-40B4-BE49-F238E27FC236}">
                      <a16:creationId xmlns:a16="http://schemas.microsoft.com/office/drawing/2014/main" id="{4A74D8A7-ACD3-40A3-918D-46DF99BF9F3E}"/>
                    </a:ext>
                  </a:extLst>
                </p:cNvPr>
                <p:cNvSpPr/>
                <p:nvPr userDrawn="1"/>
              </p:nvSpPr>
              <p:spPr>
                <a:xfrm>
                  <a:off x="5979144" y="8090010"/>
                  <a:ext cx="594360" cy="59436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1" name="Oval 170">
                  <a:extLst>
                    <a:ext uri="{FF2B5EF4-FFF2-40B4-BE49-F238E27FC236}">
                      <a16:creationId xmlns:a16="http://schemas.microsoft.com/office/drawing/2014/main" id="{9C994ED9-5124-452B-986B-4782056BCFB3}"/>
                    </a:ext>
                  </a:extLst>
                </p:cNvPr>
                <p:cNvSpPr/>
                <p:nvPr userDrawn="1"/>
              </p:nvSpPr>
              <p:spPr>
                <a:xfrm>
                  <a:off x="6047724" y="8158590"/>
                  <a:ext cx="457200" cy="45720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2" name="Oval 171">
                  <a:extLst>
                    <a:ext uri="{FF2B5EF4-FFF2-40B4-BE49-F238E27FC236}">
                      <a16:creationId xmlns:a16="http://schemas.microsoft.com/office/drawing/2014/main" id="{8ADCBFB4-9F0A-40FB-A585-2728254E0A7C}"/>
                    </a:ext>
                  </a:extLst>
                </p:cNvPr>
                <p:cNvSpPr/>
                <p:nvPr userDrawn="1"/>
              </p:nvSpPr>
              <p:spPr>
                <a:xfrm>
                  <a:off x="6116304" y="8227170"/>
                  <a:ext cx="320040" cy="32004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64" name="Oval 163">
                <a:extLst>
                  <a:ext uri="{FF2B5EF4-FFF2-40B4-BE49-F238E27FC236}">
                    <a16:creationId xmlns:a16="http://schemas.microsoft.com/office/drawing/2014/main" id="{42E049E2-81A6-45F8-BA9F-DEA21400B1AD}"/>
                  </a:ext>
                </a:extLst>
              </p:cNvPr>
              <p:cNvSpPr/>
              <p:nvPr userDrawn="1"/>
            </p:nvSpPr>
            <p:spPr>
              <a:xfrm>
                <a:off x="6184884" y="8295750"/>
                <a:ext cx="182880" cy="182880"/>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67" name="Freeform: Shape 66">
              <a:extLst>
                <a:ext uri="{FF2B5EF4-FFF2-40B4-BE49-F238E27FC236}">
                  <a16:creationId xmlns:a16="http://schemas.microsoft.com/office/drawing/2014/main" id="{75F20D6C-6085-4D3F-9186-6895908C97B9}"/>
                </a:ext>
              </a:extLst>
            </p:cNvPr>
            <p:cNvSpPr/>
            <p:nvPr userDrawn="1"/>
          </p:nvSpPr>
          <p:spPr>
            <a:xfrm rot="16200000">
              <a:off x="506891" y="5335524"/>
              <a:ext cx="1014984" cy="2029968"/>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1" name="Rectangle 70">
              <a:extLst>
                <a:ext uri="{FF2B5EF4-FFF2-40B4-BE49-F238E27FC236}">
                  <a16:creationId xmlns:a16="http://schemas.microsoft.com/office/drawing/2014/main" id="{BC56BE23-DE49-4D55-A6A0-DFE2A870120D}"/>
                </a:ext>
              </a:extLst>
            </p:cNvPr>
            <p:cNvSpPr/>
            <p:nvPr userDrawn="1"/>
          </p:nvSpPr>
          <p:spPr>
            <a:xfrm>
              <a:off x="2028658" y="6089528"/>
              <a:ext cx="2049251" cy="7684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CF3BD55-FF25-4CA9-8016-81AEB8AA43E8}"/>
                </a:ext>
              </a:extLst>
            </p:cNvPr>
            <p:cNvSpPr/>
            <p:nvPr userDrawn="1"/>
          </p:nvSpPr>
          <p:spPr>
            <a:xfrm>
              <a:off x="3838078" y="1859479"/>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7" name="Straight Connector 76">
              <a:extLst>
                <a:ext uri="{FF2B5EF4-FFF2-40B4-BE49-F238E27FC236}">
                  <a16:creationId xmlns:a16="http://schemas.microsoft.com/office/drawing/2014/main" id="{DE09EA6C-7AC2-47BE-95B8-4D3412867BA5}"/>
                </a:ext>
              </a:extLst>
            </p:cNvPr>
            <p:cNvCxnSpPr>
              <a:cxnSpLocks/>
            </p:cNvCxnSpPr>
            <p:nvPr userDrawn="1"/>
          </p:nvCxnSpPr>
          <p:spPr>
            <a:xfrm flipV="1">
              <a:off x="0" y="1990665"/>
              <a:ext cx="4023360" cy="33894"/>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4974771" y="576943"/>
            <a:ext cx="6449786" cy="2785508"/>
          </a:xfrm>
        </p:spPr>
        <p:txBody>
          <a:bodyPr anchor="b">
            <a:normAutofit/>
          </a:bodyPr>
          <a:lstStyle>
            <a:lvl1pPr algn="l">
              <a:defRPr sz="4800" cap="all" baseline="0">
                <a:solidFill>
                  <a:schemeClr val="tx2"/>
                </a:solidFill>
              </a:defRPr>
            </a:lvl1pPr>
          </a:lstStyle>
          <a:p>
            <a:r>
              <a:rPr lang="en-US" dirty="0"/>
              <a:t>Click to ADD TITLE</a:t>
            </a:r>
          </a:p>
        </p:txBody>
      </p:sp>
      <p:sp>
        <p:nvSpPr>
          <p:cNvPr id="3" name="Subtitle 2">
            <a:extLst>
              <a:ext uri="{FF2B5EF4-FFF2-40B4-BE49-F238E27FC236}">
                <a16:creationId xmlns:a16="http://schemas.microsoft.com/office/drawing/2014/main" id="{EB00591F-8CE8-B626-C81A-6C960B2BAECA}"/>
              </a:ext>
            </a:extLst>
          </p:cNvPr>
          <p:cNvSpPr>
            <a:spLocks noGrp="1"/>
          </p:cNvSpPr>
          <p:nvPr>
            <p:ph type="subTitle" idx="1" hasCustomPrompt="1"/>
          </p:nvPr>
        </p:nvSpPr>
        <p:spPr>
          <a:xfrm>
            <a:off x="4974772" y="3373686"/>
            <a:ext cx="6449785" cy="1029586"/>
          </a:xfrm>
        </p:spPr>
        <p:txBody>
          <a:bodyPr>
            <a:normAutofit/>
          </a:bodyPr>
          <a:lstStyle>
            <a:lvl1pPr marL="0" indent="0" algn="l">
              <a:lnSpc>
                <a:spcPct val="150000"/>
              </a:lnSpc>
              <a:spcBef>
                <a:spcPts val="0"/>
              </a:spcBef>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92" name="Date Placeholder 3">
            <a:extLst>
              <a:ext uri="{FF2B5EF4-FFF2-40B4-BE49-F238E27FC236}">
                <a16:creationId xmlns:a16="http://schemas.microsoft.com/office/drawing/2014/main" id="{2837477B-3D20-4982-86AF-91100FE408D3}"/>
              </a:ext>
            </a:extLst>
          </p:cNvPr>
          <p:cNvSpPr>
            <a:spLocks noGrp="1"/>
          </p:cNvSpPr>
          <p:nvPr>
            <p:ph type="dt" sz="half" idx="10"/>
          </p:nvPr>
        </p:nvSpPr>
        <p:spPr>
          <a:xfrm>
            <a:off x="7519821" y="6353175"/>
            <a:ext cx="1097280" cy="365125"/>
          </a:xfrm>
        </p:spPr>
        <p:txBody>
          <a:bodyPr/>
          <a:lstStyle>
            <a:lvl1pPr>
              <a:defRPr>
                <a:solidFill>
                  <a:schemeClr val="bg1"/>
                </a:solidFill>
              </a:defRPr>
            </a:lvl1pPr>
          </a:lstStyle>
          <a:p>
            <a:r>
              <a:rPr lang="en-US"/>
              <a:t>12/11/2023</a:t>
            </a:r>
            <a:endParaRPr lang="en-US" dirty="0"/>
          </a:p>
        </p:txBody>
      </p:sp>
      <p:sp>
        <p:nvSpPr>
          <p:cNvPr id="193" name="Footer Placeholder 4">
            <a:extLst>
              <a:ext uri="{FF2B5EF4-FFF2-40B4-BE49-F238E27FC236}">
                <a16:creationId xmlns:a16="http://schemas.microsoft.com/office/drawing/2014/main" id="{B6E38A1E-AF37-4A09-9B69-65397A079362}"/>
              </a:ext>
            </a:extLst>
          </p:cNvPr>
          <p:cNvSpPr>
            <a:spLocks noGrp="1"/>
          </p:cNvSpPr>
          <p:nvPr>
            <p:ph type="ftr" sz="quarter" idx="11"/>
          </p:nvPr>
        </p:nvSpPr>
        <p:spPr>
          <a:xfrm>
            <a:off x="8727198" y="6350000"/>
            <a:ext cx="2286000" cy="365125"/>
          </a:xfrm>
        </p:spPr>
        <p:txBody>
          <a:bodyPr/>
          <a:lstStyle>
            <a:lvl1pPr>
              <a:defRPr>
                <a:solidFill>
                  <a:schemeClr val="bg1"/>
                </a:solidFill>
              </a:defRPr>
            </a:lvl1pPr>
          </a:lstStyle>
          <a:p>
            <a:r>
              <a:rPr lang="en-US"/>
              <a:t>Professor Dr. Sudan Jha</a:t>
            </a:r>
            <a:endParaRPr lang="en-US" dirty="0"/>
          </a:p>
        </p:txBody>
      </p:sp>
      <p:sp>
        <p:nvSpPr>
          <p:cNvPr id="194" name="Slide Number Placeholder 5">
            <a:extLst>
              <a:ext uri="{FF2B5EF4-FFF2-40B4-BE49-F238E27FC236}">
                <a16:creationId xmlns:a16="http://schemas.microsoft.com/office/drawing/2014/main" id="{FB77B535-C760-4E32-8A7E-BF9AD08BBC39}"/>
              </a:ext>
            </a:extLst>
          </p:cNvPr>
          <p:cNvSpPr>
            <a:spLocks noGrp="1"/>
          </p:cNvSpPr>
          <p:nvPr>
            <p:ph type="sldNum" sz="quarter" idx="12"/>
          </p:nvPr>
        </p:nvSpPr>
        <p:spPr>
          <a:xfrm>
            <a:off x="11123295" y="6352847"/>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770521"/>
      </p:ext>
    </p:extLst>
  </p:cSld>
  <p:clrMapOvr>
    <a:masterClrMapping/>
  </p:clrMapOvr>
  <p:extLst>
    <p:ext uri="{DCECCB84-F9BA-43D5-87BE-67443E8EF086}">
      <p15:sldGuideLst xmlns:p15="http://schemas.microsoft.com/office/powerpoint/2012/main">
        <p15:guide id="1" orient="horz" pos="1080" userDrawn="1">
          <p15:clr>
            <a:srgbClr val="FBAE40"/>
          </p15:clr>
        </p15:guide>
        <p15:guide id="2" orient="horz" pos="2160" userDrawn="1">
          <p15:clr>
            <a:srgbClr val="FBAE40"/>
          </p15:clr>
        </p15:guide>
        <p15:guide id="3" orient="horz" pos="3240" userDrawn="1">
          <p15:clr>
            <a:srgbClr val="FBAE40"/>
          </p15:clr>
        </p15:guide>
        <p15:guide id="4" orient="horz" pos="2256"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hasCustomPrompt="1"/>
          </p:nvPr>
        </p:nvSpPr>
        <p:spPr>
          <a:xfrm>
            <a:off x="771736" y="896112"/>
            <a:ext cx="9389288" cy="1362456"/>
          </a:xfrm>
        </p:spPr>
        <p:txBody>
          <a:bodyPr anchor="t" anchorCtr="0"/>
          <a:lstStyle>
            <a:lvl1pPr>
              <a:defRPr cap="all" baseline="0">
                <a:solidFill>
                  <a:schemeClr val="accent1"/>
                </a:solidFill>
              </a:defRPr>
            </a:lvl1pPr>
          </a:lstStyle>
          <a:p>
            <a:r>
              <a:rPr lang="en-US" dirty="0"/>
              <a:t>CLICK TO ADD TITLE</a:t>
            </a:r>
          </a:p>
        </p:txBody>
      </p:sp>
      <p:grpSp>
        <p:nvGrpSpPr>
          <p:cNvPr id="5" name="Group 4">
            <a:extLst>
              <a:ext uri="{FF2B5EF4-FFF2-40B4-BE49-F238E27FC236}">
                <a16:creationId xmlns:a16="http://schemas.microsoft.com/office/drawing/2014/main" id="{E88DF45F-9FEA-47BE-AC15-52BE148E1814}"/>
              </a:ext>
              <a:ext uri="{C183D7F6-B498-43B3-948B-1728B52AA6E4}">
                <adec:decorative xmlns:adec="http://schemas.microsoft.com/office/drawing/2017/decorative" val="1"/>
              </a:ext>
            </a:extLst>
          </p:cNvPr>
          <p:cNvGrpSpPr/>
          <p:nvPr userDrawn="1"/>
        </p:nvGrpSpPr>
        <p:grpSpPr>
          <a:xfrm>
            <a:off x="11239499" y="0"/>
            <a:ext cx="1015984" cy="6858000"/>
            <a:chOff x="11239499" y="0"/>
            <a:chExt cx="1015984" cy="6858000"/>
          </a:xfrm>
        </p:grpSpPr>
        <p:sp>
          <p:nvSpPr>
            <p:cNvPr id="8" name="Rectangle 7">
              <a:extLst>
                <a:ext uri="{FF2B5EF4-FFF2-40B4-BE49-F238E27FC236}">
                  <a16:creationId xmlns:a16="http://schemas.microsoft.com/office/drawing/2014/main" id="{9C51E8B0-FB58-4BB5-9CDA-4A1B4DBC5E90}"/>
                </a:ext>
              </a:extLst>
            </p:cNvPr>
            <p:cNvSpPr/>
            <p:nvPr userDrawn="1"/>
          </p:nvSpPr>
          <p:spPr>
            <a:xfrm>
              <a:off x="11240499" y="4828032"/>
              <a:ext cx="1014984" cy="202996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3548A0B2-480B-4F04-B7B5-67A328B174D1}"/>
                </a:ext>
              </a:extLst>
            </p:cNvPr>
            <p:cNvSpPr/>
            <p:nvPr userDrawn="1"/>
          </p:nvSpPr>
          <p:spPr>
            <a:xfrm>
              <a:off x="11240499"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60A19E0-B2DF-4E35-AD7A-80B5C429C6C1}"/>
                </a:ext>
              </a:extLst>
            </p:cNvPr>
            <p:cNvSpPr/>
            <p:nvPr userDrawn="1"/>
          </p:nvSpPr>
          <p:spPr>
            <a:xfrm>
              <a:off x="11240499"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A black and white striped pattern&#10;&#10;Description automatically generated with low confidence">
              <a:extLst>
                <a:ext uri="{FF2B5EF4-FFF2-40B4-BE49-F238E27FC236}">
                  <a16:creationId xmlns:a16="http://schemas.microsoft.com/office/drawing/2014/main" id="{9C1C8F39-77F2-4753-A57A-2FD46715F2A6}"/>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rot="5400000">
              <a:off x="10777681" y="552957"/>
              <a:ext cx="1828800" cy="905164"/>
            </a:xfrm>
            <a:prstGeom prst="rect">
              <a:avLst/>
            </a:prstGeom>
          </p:spPr>
        </p:pic>
        <p:sp>
          <p:nvSpPr>
            <p:cNvPr id="14" name="Rectangle 13">
              <a:extLst>
                <a:ext uri="{FF2B5EF4-FFF2-40B4-BE49-F238E27FC236}">
                  <a16:creationId xmlns:a16="http://schemas.microsoft.com/office/drawing/2014/main" id="{0A6AF7B2-2B49-4313-AA4E-3FD77CF46A04}"/>
                </a:ext>
              </a:extLst>
            </p:cNvPr>
            <p:cNvSpPr/>
            <p:nvPr userDrawn="1"/>
          </p:nvSpPr>
          <p:spPr>
            <a:xfrm>
              <a:off x="11240499"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6" name="Graphic 25">
              <a:extLst>
                <a:ext uri="{FF2B5EF4-FFF2-40B4-BE49-F238E27FC236}">
                  <a16:creationId xmlns:a16="http://schemas.microsoft.com/office/drawing/2014/main" id="{E9AA5A01-9E59-4C92-9634-32DB51F9182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rot="16200000">
              <a:off x="10880040" y="5394960"/>
              <a:ext cx="1828800" cy="914400"/>
            </a:xfrm>
            <a:prstGeom prst="rect">
              <a:avLst/>
            </a:prstGeom>
          </p:spPr>
        </p:pic>
        <p:sp>
          <p:nvSpPr>
            <p:cNvPr id="16" name="Freeform: Shape 15">
              <a:extLst>
                <a:ext uri="{FF2B5EF4-FFF2-40B4-BE49-F238E27FC236}">
                  <a16:creationId xmlns:a16="http://schemas.microsoft.com/office/drawing/2014/main" id="{1D3A8643-F793-41FD-AA08-DC814719C40C}"/>
                </a:ext>
              </a:extLst>
            </p:cNvPr>
            <p:cNvSpPr/>
            <p:nvPr userDrawn="1"/>
          </p:nvSpPr>
          <p:spPr>
            <a:xfrm>
              <a:off x="11250235" y="4949368"/>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31" name="Graphic 30">
              <a:extLst>
                <a:ext uri="{FF2B5EF4-FFF2-40B4-BE49-F238E27FC236}">
                  <a16:creationId xmlns:a16="http://schemas.microsoft.com/office/drawing/2014/main" id="{F50D01F0-AD27-490F-8044-37B2D9E23326}"/>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rot="5400000">
              <a:off x="10793035" y="3391083"/>
              <a:ext cx="1828800" cy="914400"/>
            </a:xfrm>
            <a:prstGeom prst="rect">
              <a:avLst/>
            </a:prstGeom>
          </p:spPr>
        </p:pic>
      </p:grpSp>
      <p:sp>
        <p:nvSpPr>
          <p:cNvPr id="32" name="Date Placeholder 3">
            <a:extLst>
              <a:ext uri="{FF2B5EF4-FFF2-40B4-BE49-F238E27FC236}">
                <a16:creationId xmlns:a16="http://schemas.microsoft.com/office/drawing/2014/main" id="{417A4AF6-C906-4001-BDD2-33E116318583}"/>
              </a:ext>
            </a:extLst>
          </p:cNvPr>
          <p:cNvSpPr>
            <a:spLocks noGrp="1"/>
          </p:cNvSpPr>
          <p:nvPr>
            <p:ph type="dt" sz="half" idx="10"/>
          </p:nvPr>
        </p:nvSpPr>
        <p:spPr>
          <a:xfrm>
            <a:off x="771735"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33" name="Footer Placeholder 4">
            <a:extLst>
              <a:ext uri="{FF2B5EF4-FFF2-40B4-BE49-F238E27FC236}">
                <a16:creationId xmlns:a16="http://schemas.microsoft.com/office/drawing/2014/main" id="{5D94E674-98A0-4C77-80E5-084E3946B242}"/>
              </a:ext>
            </a:extLst>
          </p:cNvPr>
          <p:cNvSpPr>
            <a:spLocks noGrp="1"/>
          </p:cNvSpPr>
          <p:nvPr>
            <p:ph type="ftr" sz="quarter" idx="11"/>
          </p:nvPr>
        </p:nvSpPr>
        <p:spPr>
          <a:xfrm>
            <a:off x="5424487" y="6350000"/>
            <a:ext cx="2286000" cy="365125"/>
          </a:xfrm>
        </p:spPr>
        <p:txBody>
          <a:bodyPr/>
          <a:lstStyle>
            <a:lvl1pPr>
              <a:defRPr>
                <a:solidFill>
                  <a:schemeClr val="tx1">
                    <a:lumMod val="75000"/>
                    <a:lumOff val="25000"/>
                  </a:schemeClr>
                </a:solidFill>
              </a:defRPr>
            </a:lvl1pPr>
          </a:lstStyle>
          <a:p>
            <a:r>
              <a:rPr lang="en-US"/>
              <a:t>Professor Dr. Sudan Jha</a:t>
            </a:r>
            <a:endParaRPr lang="en-US" dirty="0"/>
          </a:p>
        </p:txBody>
      </p:sp>
      <p:sp>
        <p:nvSpPr>
          <p:cNvPr id="34" name="Slide Number Placeholder 5">
            <a:extLst>
              <a:ext uri="{FF2B5EF4-FFF2-40B4-BE49-F238E27FC236}">
                <a16:creationId xmlns:a16="http://schemas.microsoft.com/office/drawing/2014/main" id="{36214990-C58C-4D62-9381-40A242460690}"/>
              </a:ext>
            </a:extLst>
          </p:cNvPr>
          <p:cNvSpPr>
            <a:spLocks noGrp="1"/>
          </p:cNvSpPr>
          <p:nvPr>
            <p:ph type="sldNum" sz="quarter" idx="12"/>
          </p:nvPr>
        </p:nvSpPr>
        <p:spPr>
          <a:xfrm>
            <a:off x="11123295"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sp>
        <p:nvSpPr>
          <p:cNvPr id="6" name="Content Placeholder 2">
            <a:extLst>
              <a:ext uri="{FF2B5EF4-FFF2-40B4-BE49-F238E27FC236}">
                <a16:creationId xmlns:a16="http://schemas.microsoft.com/office/drawing/2014/main" id="{B135D7B7-20E9-ADCF-4417-B443AF3112FC}"/>
              </a:ext>
            </a:extLst>
          </p:cNvPr>
          <p:cNvSpPr>
            <a:spLocks noGrp="1"/>
          </p:cNvSpPr>
          <p:nvPr>
            <p:ph sz="half" idx="14" hasCustomPrompt="1"/>
          </p:nvPr>
        </p:nvSpPr>
        <p:spPr>
          <a:xfrm>
            <a:off x="771734"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a:extLst>
              <a:ext uri="{FF2B5EF4-FFF2-40B4-BE49-F238E27FC236}">
                <a16:creationId xmlns:a16="http://schemas.microsoft.com/office/drawing/2014/main" id="{5D4468C5-0B68-8408-80C5-F8681CA98918}"/>
              </a:ext>
            </a:extLst>
          </p:cNvPr>
          <p:cNvSpPr>
            <a:spLocks noGrp="1"/>
          </p:cNvSpPr>
          <p:nvPr>
            <p:ph sz="half" idx="15" hasCustomPrompt="1"/>
          </p:nvPr>
        </p:nvSpPr>
        <p:spPr>
          <a:xfrm>
            <a:off x="5645989" y="2590800"/>
            <a:ext cx="4515035" cy="3505200"/>
          </a:xfrm>
        </p:spPr>
        <p:txBody>
          <a:bodyPr>
            <a:normAutofit/>
          </a:bodyPr>
          <a:lstStyle>
            <a:lvl1pPr marL="0" indent="0">
              <a:lnSpc>
                <a:spcPts val="2000"/>
              </a:lnSpc>
              <a:buFont typeface="Arial" panose="020B0604020202020204" pitchFamily="34" charset="0"/>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881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26" name="Graphic 25">
            <a:extLst>
              <a:ext uri="{FF2B5EF4-FFF2-40B4-BE49-F238E27FC236}">
                <a16:creationId xmlns:a16="http://schemas.microsoft.com/office/drawing/2014/main" id="{E1BC9BFE-80C0-4DA9-92DB-070C41E412B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8097646">
            <a:off x="403102" y="-983359"/>
            <a:ext cx="2029968" cy="2029968"/>
          </a:xfrm>
          <a:prstGeom prst="rect">
            <a:avLst/>
          </a:prstGeom>
        </p:spPr>
      </p:pic>
      <p:sp>
        <p:nvSpPr>
          <p:cNvPr id="8" name="Rectangle 23">
            <a:extLst>
              <a:ext uri="{FF2B5EF4-FFF2-40B4-BE49-F238E27FC236}">
                <a16:creationId xmlns:a16="http://schemas.microsoft.com/office/drawing/2014/main" id="{F5ED01E4-35BF-4165-86B2-E3BDFD91DEE3}"/>
              </a:ext>
              <a:ext uri="{C183D7F6-B498-43B3-948B-1728B52AA6E4}">
                <adec:decorative xmlns:adec="http://schemas.microsoft.com/office/drawing/2017/decorative" val="1"/>
              </a:ext>
            </a:extLst>
          </p:cNvPr>
          <p:cNvSpPr/>
          <p:nvPr userDrawn="1"/>
        </p:nvSpPr>
        <p:spPr>
          <a:xfrm rot="13508190">
            <a:off x="-1025089" y="458228"/>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raphic 8">
            <a:extLst>
              <a:ext uri="{FF2B5EF4-FFF2-40B4-BE49-F238E27FC236}">
                <a16:creationId xmlns:a16="http://schemas.microsoft.com/office/drawing/2014/main" id="{B7E6DD28-C71B-4484-973A-D12A27730009}"/>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2533">
            <a:off x="407892" y="1900474"/>
            <a:ext cx="2029968" cy="2029968"/>
          </a:xfrm>
          <a:prstGeom prst="rect">
            <a:avLst/>
          </a:prstGeom>
        </p:spPr>
      </p:pic>
      <p:sp>
        <p:nvSpPr>
          <p:cNvPr id="11" name="Rectangle 23">
            <a:extLst>
              <a:ext uri="{FF2B5EF4-FFF2-40B4-BE49-F238E27FC236}">
                <a16:creationId xmlns:a16="http://schemas.microsoft.com/office/drawing/2014/main" id="{AB403917-256D-4254-A12F-F8BD19470C42}"/>
              </a:ext>
              <a:ext uri="{C183D7F6-B498-43B3-948B-1728B52AA6E4}">
                <adec:decorative xmlns:adec="http://schemas.microsoft.com/office/drawing/2017/decorative" val="1"/>
              </a:ext>
            </a:extLst>
          </p:cNvPr>
          <p:cNvSpPr/>
          <p:nvPr userDrawn="1"/>
        </p:nvSpPr>
        <p:spPr>
          <a:xfrm rot="18900000">
            <a:off x="413443" y="1923515"/>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Graphic 11">
            <a:extLst>
              <a:ext uri="{FF2B5EF4-FFF2-40B4-BE49-F238E27FC236}">
                <a16:creationId xmlns:a16="http://schemas.microsoft.com/office/drawing/2014/main" id="{EB06A536-5FCB-4761-9EFF-D54BE44B1FD9}"/>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8786">
            <a:off x="-1021285" y="3355869"/>
            <a:ext cx="2029968" cy="2029968"/>
          </a:xfrm>
          <a:prstGeom prst="rect">
            <a:avLst/>
          </a:prstGeom>
        </p:spPr>
      </p:pic>
      <p:pic>
        <p:nvPicPr>
          <p:cNvPr id="13" name="Graphic 12">
            <a:extLst>
              <a:ext uri="{FF2B5EF4-FFF2-40B4-BE49-F238E27FC236}">
                <a16:creationId xmlns:a16="http://schemas.microsoft.com/office/drawing/2014/main" id="{3B73C61F-3D48-4791-8280-D98D2C01E0C1}"/>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rot="13489227">
            <a:off x="1859807" y="3357927"/>
            <a:ext cx="2029968" cy="2029968"/>
          </a:xfrm>
          <a:prstGeom prst="rect">
            <a:avLst/>
          </a:prstGeom>
        </p:spPr>
      </p:pic>
      <p:grpSp>
        <p:nvGrpSpPr>
          <p:cNvPr id="21" name="Group 20">
            <a:extLst>
              <a:ext uri="{FF2B5EF4-FFF2-40B4-BE49-F238E27FC236}">
                <a16:creationId xmlns:a16="http://schemas.microsoft.com/office/drawing/2014/main" id="{94213EEF-F759-4045-9F53-49C1B4ECED53}"/>
              </a:ext>
              <a:ext uri="{C183D7F6-B498-43B3-948B-1728B52AA6E4}">
                <adec:decorative xmlns:adec="http://schemas.microsoft.com/office/drawing/2017/decorative" val="1"/>
              </a:ext>
            </a:extLst>
          </p:cNvPr>
          <p:cNvGrpSpPr/>
          <p:nvPr userDrawn="1"/>
        </p:nvGrpSpPr>
        <p:grpSpPr>
          <a:xfrm>
            <a:off x="-7411" y="5806395"/>
            <a:ext cx="2870810" cy="1000774"/>
            <a:chOff x="-13699" y="5839164"/>
            <a:chExt cx="2862790" cy="1000774"/>
          </a:xfrm>
        </p:grpSpPr>
        <p:sp>
          <p:nvSpPr>
            <p:cNvPr id="91" name="Freeform: Shape 90">
              <a:extLst>
                <a:ext uri="{FF2B5EF4-FFF2-40B4-BE49-F238E27FC236}">
                  <a16:creationId xmlns:a16="http://schemas.microsoft.com/office/drawing/2014/main" id="{2EA4D38A-6ACD-4296-B454-E5BD7EAC7990}"/>
                </a:ext>
              </a:extLst>
            </p:cNvPr>
            <p:cNvSpPr/>
            <p:nvPr userDrawn="1"/>
          </p:nvSpPr>
          <p:spPr>
            <a:xfrm>
              <a:off x="-13699" y="5839164"/>
              <a:ext cx="2862790" cy="28868"/>
            </a:xfrm>
            <a:custGeom>
              <a:avLst/>
              <a:gdLst>
                <a:gd name="connsiteX0" fmla="*/ 0 w 2862790"/>
                <a:gd name="connsiteY0" fmla="*/ 0 h 28868"/>
                <a:gd name="connsiteX1" fmla="*/ 2862790 w 2862790"/>
                <a:gd name="connsiteY1" fmla="*/ 0 h 28868"/>
                <a:gd name="connsiteX2" fmla="*/ 2833921 w 2862790"/>
                <a:gd name="connsiteY2" fmla="*/ 28868 h 28868"/>
                <a:gd name="connsiteX3" fmla="*/ 28868 w 2862790"/>
                <a:gd name="connsiteY3" fmla="*/ 28868 h 28868"/>
                <a:gd name="connsiteX4" fmla="*/ 0 w 286279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2790" h="28868">
                  <a:moveTo>
                    <a:pt x="0" y="0"/>
                  </a:moveTo>
                  <a:lnTo>
                    <a:pt x="2862790" y="0"/>
                  </a:lnTo>
                  <a:lnTo>
                    <a:pt x="2833921"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Freeform: Shape 89">
              <a:extLst>
                <a:ext uri="{FF2B5EF4-FFF2-40B4-BE49-F238E27FC236}">
                  <a16:creationId xmlns:a16="http://schemas.microsoft.com/office/drawing/2014/main" id="{74E32D04-F635-443B-B642-A509F0473CB5}"/>
                </a:ext>
              </a:extLst>
            </p:cNvPr>
            <p:cNvSpPr/>
            <p:nvPr userDrawn="1"/>
          </p:nvSpPr>
          <p:spPr>
            <a:xfrm>
              <a:off x="47246" y="5900109"/>
              <a:ext cx="2740900" cy="28868"/>
            </a:xfrm>
            <a:custGeom>
              <a:avLst/>
              <a:gdLst>
                <a:gd name="connsiteX0" fmla="*/ 0 w 2740900"/>
                <a:gd name="connsiteY0" fmla="*/ 0 h 28868"/>
                <a:gd name="connsiteX1" fmla="*/ 2740900 w 2740900"/>
                <a:gd name="connsiteY1" fmla="*/ 0 h 28868"/>
                <a:gd name="connsiteX2" fmla="*/ 2712032 w 2740900"/>
                <a:gd name="connsiteY2" fmla="*/ 28868 h 28868"/>
                <a:gd name="connsiteX3" fmla="*/ 28868 w 2740900"/>
                <a:gd name="connsiteY3" fmla="*/ 28868 h 28868"/>
                <a:gd name="connsiteX4" fmla="*/ 0 w 2740900"/>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00" h="28868">
                  <a:moveTo>
                    <a:pt x="0" y="0"/>
                  </a:moveTo>
                  <a:lnTo>
                    <a:pt x="2740900" y="0"/>
                  </a:lnTo>
                  <a:lnTo>
                    <a:pt x="2712032"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Freeform: Shape 88">
              <a:extLst>
                <a:ext uri="{FF2B5EF4-FFF2-40B4-BE49-F238E27FC236}">
                  <a16:creationId xmlns:a16="http://schemas.microsoft.com/office/drawing/2014/main" id="{C95F7659-0C0B-4798-8392-E6B36B62DEA4}"/>
                </a:ext>
              </a:extLst>
            </p:cNvPr>
            <p:cNvSpPr/>
            <p:nvPr userDrawn="1"/>
          </p:nvSpPr>
          <p:spPr>
            <a:xfrm>
              <a:off x="108992" y="5960251"/>
              <a:ext cx="2619012" cy="29671"/>
            </a:xfrm>
            <a:custGeom>
              <a:avLst/>
              <a:gdLst>
                <a:gd name="connsiteX0" fmla="*/ 0 w 2619012"/>
                <a:gd name="connsiteY0" fmla="*/ 0 h 29671"/>
                <a:gd name="connsiteX1" fmla="*/ 2619012 w 2619012"/>
                <a:gd name="connsiteY1" fmla="*/ 0 h 29671"/>
                <a:gd name="connsiteX2" fmla="*/ 2590143 w 2619012"/>
                <a:gd name="connsiteY2" fmla="*/ 28868 h 29671"/>
                <a:gd name="connsiteX3" fmla="*/ 28067 w 2619012"/>
                <a:gd name="connsiteY3" fmla="*/ 29671 h 29671"/>
                <a:gd name="connsiteX4" fmla="*/ 28869 w 2619012"/>
                <a:gd name="connsiteY4" fmla="*/ 28869 h 29671"/>
                <a:gd name="connsiteX5" fmla="*/ 0 w 2619012"/>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9012" h="29671">
                  <a:moveTo>
                    <a:pt x="0" y="0"/>
                  </a:moveTo>
                  <a:lnTo>
                    <a:pt x="2619012" y="0"/>
                  </a:lnTo>
                  <a:lnTo>
                    <a:pt x="2590143" y="28868"/>
                  </a:lnTo>
                  <a:lnTo>
                    <a:pt x="28067" y="29671"/>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8" name="Freeform: Shape 87">
              <a:extLst>
                <a:ext uri="{FF2B5EF4-FFF2-40B4-BE49-F238E27FC236}">
                  <a16:creationId xmlns:a16="http://schemas.microsoft.com/office/drawing/2014/main" id="{ABB69ABA-A9D2-4649-A1AB-E12AA2D2C8E7}"/>
                </a:ext>
              </a:extLst>
            </p:cNvPr>
            <p:cNvSpPr/>
            <p:nvPr userDrawn="1"/>
          </p:nvSpPr>
          <p:spPr>
            <a:xfrm>
              <a:off x="169937" y="6021196"/>
              <a:ext cx="2497122" cy="29670"/>
            </a:xfrm>
            <a:custGeom>
              <a:avLst/>
              <a:gdLst>
                <a:gd name="connsiteX0" fmla="*/ 0 w 2497122"/>
                <a:gd name="connsiteY0" fmla="*/ 0 h 29670"/>
                <a:gd name="connsiteX1" fmla="*/ 2497122 w 2497122"/>
                <a:gd name="connsiteY1" fmla="*/ 0 h 29670"/>
                <a:gd name="connsiteX2" fmla="*/ 2468254 w 2497122"/>
                <a:gd name="connsiteY2" fmla="*/ 28868 h 29670"/>
                <a:gd name="connsiteX3" fmla="*/ 28066 w 2497122"/>
                <a:gd name="connsiteY3" fmla="*/ 29670 h 29670"/>
                <a:gd name="connsiteX4" fmla="*/ 28868 w 2497122"/>
                <a:gd name="connsiteY4" fmla="*/ 28868 h 29670"/>
                <a:gd name="connsiteX5" fmla="*/ 0 w 2497122"/>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97122" h="29670">
                  <a:moveTo>
                    <a:pt x="0" y="0"/>
                  </a:moveTo>
                  <a:lnTo>
                    <a:pt x="2497122" y="0"/>
                  </a:lnTo>
                  <a:lnTo>
                    <a:pt x="2468254"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7" name="Freeform: Shape 86">
              <a:extLst>
                <a:ext uri="{FF2B5EF4-FFF2-40B4-BE49-F238E27FC236}">
                  <a16:creationId xmlns:a16="http://schemas.microsoft.com/office/drawing/2014/main" id="{8B88CE23-E34F-470C-8C56-46C08322365F}"/>
                </a:ext>
              </a:extLst>
            </p:cNvPr>
            <p:cNvSpPr/>
            <p:nvPr userDrawn="1"/>
          </p:nvSpPr>
          <p:spPr>
            <a:xfrm>
              <a:off x="229279" y="6082140"/>
              <a:ext cx="2376837" cy="28869"/>
            </a:xfrm>
            <a:custGeom>
              <a:avLst/>
              <a:gdLst>
                <a:gd name="connsiteX0" fmla="*/ 0 w 2376837"/>
                <a:gd name="connsiteY0" fmla="*/ 0 h 28869"/>
                <a:gd name="connsiteX1" fmla="*/ 2376837 w 2376837"/>
                <a:gd name="connsiteY1" fmla="*/ 0 h 28869"/>
                <a:gd name="connsiteX2" fmla="*/ 2347968 w 2376837"/>
                <a:gd name="connsiteY2" fmla="*/ 28868 h 28869"/>
                <a:gd name="connsiteX3" fmla="*/ 28868 w 2376837"/>
                <a:gd name="connsiteY3" fmla="*/ 28869 h 28869"/>
                <a:gd name="connsiteX4" fmla="*/ 0 w 2376837"/>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837" h="28869">
                  <a:moveTo>
                    <a:pt x="0" y="0"/>
                  </a:moveTo>
                  <a:lnTo>
                    <a:pt x="2376837" y="0"/>
                  </a:lnTo>
                  <a:lnTo>
                    <a:pt x="2347968"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6" name="Freeform: Shape 85">
              <a:extLst>
                <a:ext uri="{FF2B5EF4-FFF2-40B4-BE49-F238E27FC236}">
                  <a16:creationId xmlns:a16="http://schemas.microsoft.com/office/drawing/2014/main" id="{75BCEDE2-961E-42E0-AF9C-3D070C974007}"/>
                </a:ext>
              </a:extLst>
            </p:cNvPr>
            <p:cNvSpPr/>
            <p:nvPr userDrawn="1"/>
          </p:nvSpPr>
          <p:spPr>
            <a:xfrm>
              <a:off x="290222" y="6143085"/>
              <a:ext cx="2254948" cy="28868"/>
            </a:xfrm>
            <a:custGeom>
              <a:avLst/>
              <a:gdLst>
                <a:gd name="connsiteX0" fmla="*/ 0 w 2254948"/>
                <a:gd name="connsiteY0" fmla="*/ 0 h 28868"/>
                <a:gd name="connsiteX1" fmla="*/ 2254948 w 2254948"/>
                <a:gd name="connsiteY1" fmla="*/ 0 h 28868"/>
                <a:gd name="connsiteX2" fmla="*/ 2226080 w 2254948"/>
                <a:gd name="connsiteY2" fmla="*/ 28868 h 28868"/>
                <a:gd name="connsiteX3" fmla="*/ 28868 w 2254948"/>
                <a:gd name="connsiteY3" fmla="*/ 28868 h 28868"/>
                <a:gd name="connsiteX4" fmla="*/ 0 w 2254948"/>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4948" h="28868">
                  <a:moveTo>
                    <a:pt x="0" y="0"/>
                  </a:moveTo>
                  <a:lnTo>
                    <a:pt x="2254948" y="0"/>
                  </a:lnTo>
                  <a:lnTo>
                    <a:pt x="2226080"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5" name="Freeform: Shape 84">
              <a:extLst>
                <a:ext uri="{FF2B5EF4-FFF2-40B4-BE49-F238E27FC236}">
                  <a16:creationId xmlns:a16="http://schemas.microsoft.com/office/drawing/2014/main" id="{FB930397-7A2A-4C50-9EC9-7E3107D065D2}"/>
                </a:ext>
              </a:extLst>
            </p:cNvPr>
            <p:cNvSpPr/>
            <p:nvPr userDrawn="1"/>
          </p:nvSpPr>
          <p:spPr>
            <a:xfrm>
              <a:off x="351970" y="6203227"/>
              <a:ext cx="2133059" cy="29671"/>
            </a:xfrm>
            <a:custGeom>
              <a:avLst/>
              <a:gdLst>
                <a:gd name="connsiteX0" fmla="*/ 2133059 w 2133059"/>
                <a:gd name="connsiteY0" fmla="*/ 0 h 29671"/>
                <a:gd name="connsiteX1" fmla="*/ 2104190 w 2133059"/>
                <a:gd name="connsiteY1" fmla="*/ 28869 h 29671"/>
                <a:gd name="connsiteX2" fmla="*/ 28066 w 2133059"/>
                <a:gd name="connsiteY2" fmla="*/ 29671 h 29671"/>
                <a:gd name="connsiteX3" fmla="*/ 28868 w 2133059"/>
                <a:gd name="connsiteY3" fmla="*/ 28869 h 29671"/>
                <a:gd name="connsiteX4" fmla="*/ 0 w 2133059"/>
                <a:gd name="connsiteY4" fmla="*/ 1 h 29671"/>
                <a:gd name="connsiteX5" fmla="*/ 2133059 w 2133059"/>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3059" h="29671">
                  <a:moveTo>
                    <a:pt x="2133059" y="0"/>
                  </a:moveTo>
                  <a:lnTo>
                    <a:pt x="2104190" y="28869"/>
                  </a:lnTo>
                  <a:lnTo>
                    <a:pt x="28066" y="29671"/>
                  </a:lnTo>
                  <a:lnTo>
                    <a:pt x="28868" y="28869"/>
                  </a:lnTo>
                  <a:lnTo>
                    <a:pt x="0" y="1"/>
                  </a:lnTo>
                  <a:lnTo>
                    <a:pt x="213305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4" name="Freeform: Shape 83">
              <a:extLst>
                <a:ext uri="{FF2B5EF4-FFF2-40B4-BE49-F238E27FC236}">
                  <a16:creationId xmlns:a16="http://schemas.microsoft.com/office/drawing/2014/main" id="{8CA98174-D81B-4241-92F9-D0D2028FFEA9}"/>
                </a:ext>
              </a:extLst>
            </p:cNvPr>
            <p:cNvSpPr/>
            <p:nvPr userDrawn="1"/>
          </p:nvSpPr>
          <p:spPr>
            <a:xfrm>
              <a:off x="411310" y="6264172"/>
              <a:ext cx="2012774" cy="28868"/>
            </a:xfrm>
            <a:custGeom>
              <a:avLst/>
              <a:gdLst>
                <a:gd name="connsiteX0" fmla="*/ 0 w 2012774"/>
                <a:gd name="connsiteY0" fmla="*/ 0 h 28868"/>
                <a:gd name="connsiteX1" fmla="*/ 2012774 w 2012774"/>
                <a:gd name="connsiteY1" fmla="*/ 0 h 28868"/>
                <a:gd name="connsiteX2" fmla="*/ 1983905 w 2012774"/>
                <a:gd name="connsiteY2" fmla="*/ 28868 h 28868"/>
                <a:gd name="connsiteX3" fmla="*/ 28868 w 2012774"/>
                <a:gd name="connsiteY3" fmla="*/ 28868 h 28868"/>
                <a:gd name="connsiteX4" fmla="*/ 0 w 201277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2774" h="28868">
                  <a:moveTo>
                    <a:pt x="0" y="0"/>
                  </a:moveTo>
                  <a:lnTo>
                    <a:pt x="2012774" y="0"/>
                  </a:lnTo>
                  <a:lnTo>
                    <a:pt x="1983905"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3" name="Freeform: Shape 82">
              <a:extLst>
                <a:ext uri="{FF2B5EF4-FFF2-40B4-BE49-F238E27FC236}">
                  <a16:creationId xmlns:a16="http://schemas.microsoft.com/office/drawing/2014/main" id="{E4CE4FB8-5E60-4288-B2FA-CF9316ED449F}"/>
                </a:ext>
              </a:extLst>
            </p:cNvPr>
            <p:cNvSpPr/>
            <p:nvPr userDrawn="1"/>
          </p:nvSpPr>
          <p:spPr>
            <a:xfrm>
              <a:off x="472255" y="6325117"/>
              <a:ext cx="1890884" cy="28868"/>
            </a:xfrm>
            <a:custGeom>
              <a:avLst/>
              <a:gdLst>
                <a:gd name="connsiteX0" fmla="*/ 0 w 1890884"/>
                <a:gd name="connsiteY0" fmla="*/ 0 h 28868"/>
                <a:gd name="connsiteX1" fmla="*/ 1890884 w 1890884"/>
                <a:gd name="connsiteY1" fmla="*/ 0 h 28868"/>
                <a:gd name="connsiteX2" fmla="*/ 1862016 w 1890884"/>
                <a:gd name="connsiteY2" fmla="*/ 28868 h 28868"/>
                <a:gd name="connsiteX3" fmla="*/ 28868 w 1890884"/>
                <a:gd name="connsiteY3" fmla="*/ 28868 h 28868"/>
                <a:gd name="connsiteX4" fmla="*/ 0 w 1890884"/>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0884" h="28868">
                  <a:moveTo>
                    <a:pt x="0" y="0"/>
                  </a:moveTo>
                  <a:lnTo>
                    <a:pt x="1890884" y="0"/>
                  </a:lnTo>
                  <a:lnTo>
                    <a:pt x="1862016"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81">
              <a:extLst>
                <a:ext uri="{FF2B5EF4-FFF2-40B4-BE49-F238E27FC236}">
                  <a16:creationId xmlns:a16="http://schemas.microsoft.com/office/drawing/2014/main" id="{6F69FE5C-0AF0-42F6-A721-9E2244C967AA}"/>
                </a:ext>
              </a:extLst>
            </p:cNvPr>
            <p:cNvSpPr/>
            <p:nvPr userDrawn="1"/>
          </p:nvSpPr>
          <p:spPr>
            <a:xfrm>
              <a:off x="533199" y="6386061"/>
              <a:ext cx="1768996" cy="28869"/>
            </a:xfrm>
            <a:custGeom>
              <a:avLst/>
              <a:gdLst>
                <a:gd name="connsiteX0" fmla="*/ 0 w 1768996"/>
                <a:gd name="connsiteY0" fmla="*/ 0 h 28869"/>
                <a:gd name="connsiteX1" fmla="*/ 1768996 w 1768996"/>
                <a:gd name="connsiteY1" fmla="*/ 0 h 28869"/>
                <a:gd name="connsiteX2" fmla="*/ 1740128 w 1768996"/>
                <a:gd name="connsiteY2" fmla="*/ 28868 h 28869"/>
                <a:gd name="connsiteX3" fmla="*/ 28869 w 1768996"/>
                <a:gd name="connsiteY3" fmla="*/ 28869 h 28869"/>
                <a:gd name="connsiteX4" fmla="*/ 0 w 1768996"/>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8996" h="28869">
                  <a:moveTo>
                    <a:pt x="0" y="0"/>
                  </a:moveTo>
                  <a:lnTo>
                    <a:pt x="1768996" y="0"/>
                  </a:lnTo>
                  <a:lnTo>
                    <a:pt x="1740128"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E8311083-D41B-4770-B6A9-AFA83AAF2885}"/>
                </a:ext>
              </a:extLst>
            </p:cNvPr>
            <p:cNvSpPr/>
            <p:nvPr userDrawn="1"/>
          </p:nvSpPr>
          <p:spPr>
            <a:xfrm>
              <a:off x="594946" y="6446204"/>
              <a:ext cx="1647106" cy="29670"/>
            </a:xfrm>
            <a:custGeom>
              <a:avLst/>
              <a:gdLst>
                <a:gd name="connsiteX0" fmla="*/ 0 w 1647106"/>
                <a:gd name="connsiteY0" fmla="*/ 0 h 29670"/>
                <a:gd name="connsiteX1" fmla="*/ 1647106 w 1647106"/>
                <a:gd name="connsiteY1" fmla="*/ 0 h 29670"/>
                <a:gd name="connsiteX2" fmla="*/ 1618238 w 1647106"/>
                <a:gd name="connsiteY2" fmla="*/ 28868 h 29670"/>
                <a:gd name="connsiteX3" fmla="*/ 28066 w 1647106"/>
                <a:gd name="connsiteY3" fmla="*/ 29670 h 29670"/>
                <a:gd name="connsiteX4" fmla="*/ 28868 w 1647106"/>
                <a:gd name="connsiteY4" fmla="*/ 28868 h 29670"/>
                <a:gd name="connsiteX5" fmla="*/ 0 w 1647106"/>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7106" h="29670">
                  <a:moveTo>
                    <a:pt x="0" y="0"/>
                  </a:moveTo>
                  <a:lnTo>
                    <a:pt x="1647106" y="0"/>
                  </a:lnTo>
                  <a:lnTo>
                    <a:pt x="1618238"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0" name="Freeform: Shape 79">
              <a:extLst>
                <a:ext uri="{FF2B5EF4-FFF2-40B4-BE49-F238E27FC236}">
                  <a16:creationId xmlns:a16="http://schemas.microsoft.com/office/drawing/2014/main" id="{730A62EE-9416-445D-B0B2-018F008614B8}"/>
                </a:ext>
              </a:extLst>
            </p:cNvPr>
            <p:cNvSpPr/>
            <p:nvPr userDrawn="1"/>
          </p:nvSpPr>
          <p:spPr>
            <a:xfrm>
              <a:off x="654287" y="6507148"/>
              <a:ext cx="1526821" cy="28869"/>
            </a:xfrm>
            <a:custGeom>
              <a:avLst/>
              <a:gdLst>
                <a:gd name="connsiteX0" fmla="*/ 0 w 1526821"/>
                <a:gd name="connsiteY0" fmla="*/ 0 h 28869"/>
                <a:gd name="connsiteX1" fmla="*/ 1526821 w 1526821"/>
                <a:gd name="connsiteY1" fmla="*/ 0 h 28869"/>
                <a:gd name="connsiteX2" fmla="*/ 1497952 w 1526821"/>
                <a:gd name="connsiteY2" fmla="*/ 28868 h 28869"/>
                <a:gd name="connsiteX3" fmla="*/ 28868 w 1526821"/>
                <a:gd name="connsiteY3" fmla="*/ 28869 h 28869"/>
                <a:gd name="connsiteX4" fmla="*/ 0 w 1526821"/>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821" h="28869">
                  <a:moveTo>
                    <a:pt x="0" y="0"/>
                  </a:moveTo>
                  <a:lnTo>
                    <a:pt x="1526821" y="0"/>
                  </a:lnTo>
                  <a:lnTo>
                    <a:pt x="1497952" y="28868"/>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9" name="Freeform: Shape 78">
              <a:extLst>
                <a:ext uri="{FF2B5EF4-FFF2-40B4-BE49-F238E27FC236}">
                  <a16:creationId xmlns:a16="http://schemas.microsoft.com/office/drawing/2014/main" id="{4A92E211-EBEF-4E62-97FD-46ECC42436DF}"/>
                </a:ext>
              </a:extLst>
            </p:cNvPr>
            <p:cNvSpPr/>
            <p:nvPr userDrawn="1"/>
          </p:nvSpPr>
          <p:spPr>
            <a:xfrm>
              <a:off x="715231" y="6568093"/>
              <a:ext cx="1404932" cy="28868"/>
            </a:xfrm>
            <a:custGeom>
              <a:avLst/>
              <a:gdLst>
                <a:gd name="connsiteX0" fmla="*/ 0 w 1404932"/>
                <a:gd name="connsiteY0" fmla="*/ 0 h 28868"/>
                <a:gd name="connsiteX1" fmla="*/ 1404932 w 1404932"/>
                <a:gd name="connsiteY1" fmla="*/ 0 h 28868"/>
                <a:gd name="connsiteX2" fmla="*/ 1376064 w 1404932"/>
                <a:gd name="connsiteY2" fmla="*/ 28868 h 28868"/>
                <a:gd name="connsiteX3" fmla="*/ 28868 w 1404932"/>
                <a:gd name="connsiteY3" fmla="*/ 28868 h 28868"/>
                <a:gd name="connsiteX4" fmla="*/ 0 w 1404932"/>
                <a:gd name="connsiteY4" fmla="*/ 0 h 28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32" h="28868">
                  <a:moveTo>
                    <a:pt x="0" y="0"/>
                  </a:moveTo>
                  <a:lnTo>
                    <a:pt x="1404932" y="0"/>
                  </a:lnTo>
                  <a:lnTo>
                    <a:pt x="1376064" y="28868"/>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CC8A63A1-564C-478A-B490-96E1C76014CC}"/>
                </a:ext>
              </a:extLst>
            </p:cNvPr>
            <p:cNvSpPr/>
            <p:nvPr userDrawn="1"/>
          </p:nvSpPr>
          <p:spPr>
            <a:xfrm>
              <a:off x="776977" y="6628235"/>
              <a:ext cx="1283044" cy="29671"/>
            </a:xfrm>
            <a:custGeom>
              <a:avLst/>
              <a:gdLst>
                <a:gd name="connsiteX0" fmla="*/ 1283044 w 1283044"/>
                <a:gd name="connsiteY0" fmla="*/ 0 h 29671"/>
                <a:gd name="connsiteX1" fmla="*/ 1254175 w 1283044"/>
                <a:gd name="connsiteY1" fmla="*/ 28869 h 29671"/>
                <a:gd name="connsiteX2" fmla="*/ 28067 w 1283044"/>
                <a:gd name="connsiteY2" fmla="*/ 29671 h 29671"/>
                <a:gd name="connsiteX3" fmla="*/ 28869 w 1283044"/>
                <a:gd name="connsiteY3" fmla="*/ 28869 h 29671"/>
                <a:gd name="connsiteX4" fmla="*/ 0 w 1283044"/>
                <a:gd name="connsiteY4" fmla="*/ 1 h 29671"/>
                <a:gd name="connsiteX5" fmla="*/ 1283044 w 1283044"/>
                <a:gd name="connsiteY5" fmla="*/ 0 h 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044" h="29671">
                  <a:moveTo>
                    <a:pt x="1283044" y="0"/>
                  </a:moveTo>
                  <a:lnTo>
                    <a:pt x="1254175" y="28869"/>
                  </a:lnTo>
                  <a:lnTo>
                    <a:pt x="28067" y="29671"/>
                  </a:lnTo>
                  <a:lnTo>
                    <a:pt x="28869" y="28869"/>
                  </a:lnTo>
                  <a:lnTo>
                    <a:pt x="0" y="1"/>
                  </a:lnTo>
                  <a:lnTo>
                    <a:pt x="128304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id="{4162FC41-462F-4E99-AACA-F5B9C804FB14}"/>
                </a:ext>
              </a:extLst>
            </p:cNvPr>
            <p:cNvSpPr/>
            <p:nvPr userDrawn="1"/>
          </p:nvSpPr>
          <p:spPr>
            <a:xfrm>
              <a:off x="837922" y="6689180"/>
              <a:ext cx="1161154" cy="29670"/>
            </a:xfrm>
            <a:custGeom>
              <a:avLst/>
              <a:gdLst>
                <a:gd name="connsiteX0" fmla="*/ 0 w 1161154"/>
                <a:gd name="connsiteY0" fmla="*/ 0 h 29670"/>
                <a:gd name="connsiteX1" fmla="*/ 1161154 w 1161154"/>
                <a:gd name="connsiteY1" fmla="*/ 0 h 29670"/>
                <a:gd name="connsiteX2" fmla="*/ 1132285 w 1161154"/>
                <a:gd name="connsiteY2" fmla="*/ 28868 h 29670"/>
                <a:gd name="connsiteX3" fmla="*/ 28066 w 1161154"/>
                <a:gd name="connsiteY3" fmla="*/ 29670 h 29670"/>
                <a:gd name="connsiteX4" fmla="*/ 28868 w 1161154"/>
                <a:gd name="connsiteY4" fmla="*/ 28868 h 29670"/>
                <a:gd name="connsiteX5" fmla="*/ 0 w 1161154"/>
                <a:gd name="connsiteY5" fmla="*/ 0 h 2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1154" h="29670">
                  <a:moveTo>
                    <a:pt x="0" y="0"/>
                  </a:moveTo>
                  <a:lnTo>
                    <a:pt x="1161154" y="0"/>
                  </a:lnTo>
                  <a:lnTo>
                    <a:pt x="1132285" y="28868"/>
                  </a:lnTo>
                  <a:lnTo>
                    <a:pt x="28066" y="29670"/>
                  </a:lnTo>
                  <a:lnTo>
                    <a:pt x="28868" y="288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6" name="Freeform: Shape 75">
              <a:extLst>
                <a:ext uri="{FF2B5EF4-FFF2-40B4-BE49-F238E27FC236}">
                  <a16:creationId xmlns:a16="http://schemas.microsoft.com/office/drawing/2014/main" id="{1F9B61AC-B03D-4064-9DE6-9818F53F333C}"/>
                </a:ext>
              </a:extLst>
            </p:cNvPr>
            <p:cNvSpPr/>
            <p:nvPr userDrawn="1"/>
          </p:nvSpPr>
          <p:spPr>
            <a:xfrm>
              <a:off x="897263" y="6750124"/>
              <a:ext cx="1040868" cy="28869"/>
            </a:xfrm>
            <a:custGeom>
              <a:avLst/>
              <a:gdLst>
                <a:gd name="connsiteX0" fmla="*/ 0 w 1040868"/>
                <a:gd name="connsiteY0" fmla="*/ 0 h 28869"/>
                <a:gd name="connsiteX1" fmla="*/ 1040868 w 1040868"/>
                <a:gd name="connsiteY1" fmla="*/ 0 h 28869"/>
                <a:gd name="connsiteX2" fmla="*/ 1012000 w 1040868"/>
                <a:gd name="connsiteY2" fmla="*/ 28869 h 28869"/>
                <a:gd name="connsiteX3" fmla="*/ 28868 w 1040868"/>
                <a:gd name="connsiteY3" fmla="*/ 28869 h 28869"/>
                <a:gd name="connsiteX4" fmla="*/ 0 w 1040868"/>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0868" h="28869">
                  <a:moveTo>
                    <a:pt x="0" y="0"/>
                  </a:moveTo>
                  <a:lnTo>
                    <a:pt x="1040868" y="0"/>
                  </a:lnTo>
                  <a:lnTo>
                    <a:pt x="1012000" y="28869"/>
                  </a:lnTo>
                  <a:lnTo>
                    <a:pt x="28868"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C104BA00-790F-438D-AC93-117E23CF2099}"/>
                </a:ext>
              </a:extLst>
            </p:cNvPr>
            <p:cNvSpPr/>
            <p:nvPr userDrawn="1"/>
          </p:nvSpPr>
          <p:spPr>
            <a:xfrm>
              <a:off x="958207" y="6811069"/>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1" name="Freeform: Shape 100">
            <a:extLst>
              <a:ext uri="{FF2B5EF4-FFF2-40B4-BE49-F238E27FC236}">
                <a16:creationId xmlns:a16="http://schemas.microsoft.com/office/drawing/2014/main" id="{788A3CD7-1915-41CF-9FB5-E6FEDCA8F19C}"/>
              </a:ext>
              <a:ext uri="{C183D7F6-B498-43B3-948B-1728B52AA6E4}">
                <adec:decorative xmlns:adec="http://schemas.microsoft.com/office/drawing/2017/decorative" val="1"/>
              </a:ext>
            </a:extLst>
          </p:cNvPr>
          <p:cNvSpPr/>
          <p:nvPr userDrawn="1"/>
        </p:nvSpPr>
        <p:spPr>
          <a:xfrm>
            <a:off x="1793659" y="5801762"/>
            <a:ext cx="1075475" cy="1058335"/>
          </a:xfrm>
          <a:custGeom>
            <a:avLst/>
            <a:gdLst>
              <a:gd name="connsiteX0" fmla="*/ 1062720 w 1062720"/>
              <a:gd name="connsiteY0" fmla="*/ 0 h 1062720"/>
              <a:gd name="connsiteX1" fmla="*/ 1062720 w 1062720"/>
              <a:gd name="connsiteY1" fmla="*/ 1062720 h 1062720"/>
              <a:gd name="connsiteX2" fmla="*/ 0 w 1062720"/>
              <a:gd name="connsiteY2" fmla="*/ 1062720 h 1062720"/>
              <a:gd name="connsiteX3" fmla="*/ 1062720 w 1062720"/>
              <a:gd name="connsiteY3" fmla="*/ 0 h 1062720"/>
            </a:gdLst>
            <a:ahLst/>
            <a:cxnLst>
              <a:cxn ang="0">
                <a:pos x="connsiteX0" y="connsiteY0"/>
              </a:cxn>
              <a:cxn ang="0">
                <a:pos x="connsiteX1" y="connsiteY1"/>
              </a:cxn>
              <a:cxn ang="0">
                <a:pos x="connsiteX2" y="connsiteY2"/>
              </a:cxn>
              <a:cxn ang="0">
                <a:pos x="connsiteX3" y="connsiteY3"/>
              </a:cxn>
            </a:cxnLst>
            <a:rect l="l" t="t" r="r" b="b"/>
            <a:pathLst>
              <a:path w="1062720" h="1062720">
                <a:moveTo>
                  <a:pt x="1062720" y="0"/>
                </a:moveTo>
                <a:lnTo>
                  <a:pt x="1062720" y="1062720"/>
                </a:lnTo>
                <a:lnTo>
                  <a:pt x="0" y="1062720"/>
                </a:lnTo>
                <a:lnTo>
                  <a:pt x="106272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3" name="Freeform: Shape 162">
            <a:extLst>
              <a:ext uri="{FF2B5EF4-FFF2-40B4-BE49-F238E27FC236}">
                <a16:creationId xmlns:a16="http://schemas.microsoft.com/office/drawing/2014/main" id="{FEE07693-1822-40D4-88A4-0F663C787D7E}"/>
              </a:ext>
              <a:ext uri="{C183D7F6-B498-43B3-948B-1728B52AA6E4}">
                <adec:decorative xmlns:adec="http://schemas.microsoft.com/office/drawing/2017/decorative" val="1"/>
              </a:ext>
            </a:extLst>
          </p:cNvPr>
          <p:cNvSpPr/>
          <p:nvPr userDrawn="1"/>
        </p:nvSpPr>
        <p:spPr>
          <a:xfrm>
            <a:off x="1035546" y="6829131"/>
            <a:ext cx="918980" cy="28869"/>
          </a:xfrm>
          <a:custGeom>
            <a:avLst/>
            <a:gdLst>
              <a:gd name="connsiteX0" fmla="*/ 0 w 918980"/>
              <a:gd name="connsiteY0" fmla="*/ 0 h 28869"/>
              <a:gd name="connsiteX1" fmla="*/ 918980 w 918980"/>
              <a:gd name="connsiteY1" fmla="*/ 0 h 28869"/>
              <a:gd name="connsiteX2" fmla="*/ 890112 w 918980"/>
              <a:gd name="connsiteY2" fmla="*/ 28868 h 28869"/>
              <a:gd name="connsiteX3" fmla="*/ 28869 w 918980"/>
              <a:gd name="connsiteY3" fmla="*/ 28869 h 28869"/>
              <a:gd name="connsiteX4" fmla="*/ 0 w 918980"/>
              <a:gd name="connsiteY4" fmla="*/ 0 h 28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980" h="28869">
                <a:moveTo>
                  <a:pt x="0" y="0"/>
                </a:moveTo>
                <a:lnTo>
                  <a:pt x="918980" y="0"/>
                </a:lnTo>
                <a:lnTo>
                  <a:pt x="890112" y="28868"/>
                </a:lnTo>
                <a:lnTo>
                  <a:pt x="28869" y="28869"/>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Title 1">
            <a:extLst>
              <a:ext uri="{FF2B5EF4-FFF2-40B4-BE49-F238E27FC236}">
                <a16:creationId xmlns:a16="http://schemas.microsoft.com/office/drawing/2014/main" id="{C8142DAF-BE54-C239-5685-89D55E027E4E}"/>
              </a:ext>
            </a:extLst>
          </p:cNvPr>
          <p:cNvSpPr>
            <a:spLocks noGrp="1"/>
          </p:cNvSpPr>
          <p:nvPr>
            <p:ph type="title" hasCustomPrompt="1"/>
          </p:nvPr>
        </p:nvSpPr>
        <p:spPr>
          <a:xfrm>
            <a:off x="3520440" y="896111"/>
            <a:ext cx="7889768" cy="2039341"/>
          </a:xfrm>
        </p:spPr>
        <p:txBody>
          <a:bodyPr anchor="t" anchorCtr="0"/>
          <a:lstStyle>
            <a:lvl1pPr>
              <a:defRPr cap="all" baseline="0">
                <a:solidFill>
                  <a:schemeClr val="accent1"/>
                </a:solidFill>
              </a:defRPr>
            </a:lvl1pPr>
          </a:lstStyle>
          <a:p>
            <a:r>
              <a:rPr lang="en-US" dirty="0"/>
              <a:t>CLICK TO ADD TITLE</a:t>
            </a:r>
          </a:p>
        </p:txBody>
      </p:sp>
      <p:sp>
        <p:nvSpPr>
          <p:cNvPr id="10" name="Content Placeholder 2">
            <a:extLst>
              <a:ext uri="{FF2B5EF4-FFF2-40B4-BE49-F238E27FC236}">
                <a16:creationId xmlns:a16="http://schemas.microsoft.com/office/drawing/2014/main" id="{5A2EBD71-EB16-773C-A6CB-C6E1259AE70B}"/>
              </a:ext>
            </a:extLst>
          </p:cNvPr>
          <p:cNvSpPr>
            <a:spLocks noGrp="1"/>
          </p:cNvSpPr>
          <p:nvPr>
            <p:ph sz="half" idx="14" hasCustomPrompt="1"/>
          </p:nvPr>
        </p:nvSpPr>
        <p:spPr>
          <a:xfrm>
            <a:off x="3520440" y="3259056"/>
            <a:ext cx="2994660" cy="3006531"/>
          </a:xfrm>
        </p:spPr>
        <p:txBody>
          <a:bodyPr>
            <a:normAutofit/>
          </a:bodyPr>
          <a:lstStyle>
            <a:lvl1pPr marL="285750" indent="-285750">
              <a:lnSpc>
                <a:spcPts val="2000"/>
              </a:lnSpc>
              <a:buFont typeface="Arial" panose="020B0604020202020204" pitchFamily="34" charset="0"/>
              <a:buChar char="•"/>
              <a:defRPr sz="1800"/>
            </a:lvl1pPr>
            <a:lvl2pPr>
              <a:lnSpc>
                <a:spcPts val="2000"/>
              </a:lnSpc>
              <a:defRPr sz="1800"/>
            </a:lvl2pPr>
            <a:lvl3pPr>
              <a:lnSpc>
                <a:spcPts val="2000"/>
              </a:lnSpc>
              <a:defRPr sz="1800"/>
            </a:lvl3pPr>
            <a:lvl4pPr>
              <a:lnSpc>
                <a:spcPts val="2000"/>
              </a:lnSpc>
              <a:defRPr sz="1800"/>
            </a:lvl4pPr>
            <a:lvl5pPr>
              <a:lnSpc>
                <a:spcPts val="2000"/>
              </a:lnSpc>
              <a:defRPr sz="1800"/>
            </a:lvl5pPr>
          </a:lstStyle>
          <a:p>
            <a:pPr lvl="0"/>
            <a:r>
              <a:rPr lang="en-US" dirty="0"/>
              <a:t>Click to add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56944BE1-9937-7EA2-AA56-336B8D5CAADA}"/>
              </a:ext>
            </a:extLst>
          </p:cNvPr>
          <p:cNvSpPr>
            <a:spLocks noGrp="1"/>
          </p:cNvSpPr>
          <p:nvPr>
            <p:ph sz="half" idx="1" hasCustomPrompt="1"/>
          </p:nvPr>
        </p:nvSpPr>
        <p:spPr>
          <a:xfrm>
            <a:off x="6826432" y="3253740"/>
            <a:ext cx="4580088" cy="3006531"/>
          </a:xfrm>
        </p:spPr>
        <p:txBody>
          <a:bodyPr>
            <a:normAutofit/>
          </a:bodyPr>
          <a:lstStyle>
            <a:lvl1pPr marL="0" indent="0">
              <a:lnSpc>
                <a:spcPts val="2000"/>
              </a:lnSpc>
              <a:buNone/>
              <a:defRPr sz="1800"/>
            </a:lvl1pPr>
            <a:lvl2pPr marL="457200">
              <a:lnSpc>
                <a:spcPts val="2000"/>
              </a:lnSpc>
              <a:defRPr sz="1800"/>
            </a:lvl2pPr>
            <a:lvl3pPr marL="914400">
              <a:lnSpc>
                <a:spcPts val="2000"/>
              </a:lnSpc>
              <a:defRPr sz="1800"/>
            </a:lvl3pPr>
            <a:lvl4pPr marL="1371600">
              <a:lnSpc>
                <a:spcPts val="2000"/>
              </a:lnSpc>
              <a:defRPr sz="1800"/>
            </a:lvl4pPr>
            <a:lvl5pPr marL="1828800">
              <a:lnSpc>
                <a:spcPts val="2000"/>
              </a:lnSpc>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9" name="Date Placeholder 3">
            <a:extLst>
              <a:ext uri="{FF2B5EF4-FFF2-40B4-BE49-F238E27FC236}">
                <a16:creationId xmlns:a16="http://schemas.microsoft.com/office/drawing/2014/main" id="{5A56B3AA-5CA2-4004-8F95-11FD7B895DAE}"/>
              </a:ext>
            </a:extLst>
          </p:cNvPr>
          <p:cNvSpPr>
            <a:spLocks noGrp="1"/>
          </p:cNvSpPr>
          <p:nvPr>
            <p:ph type="dt" sz="half" idx="10"/>
          </p:nvPr>
        </p:nvSpPr>
        <p:spPr>
          <a:xfrm>
            <a:off x="3523723" y="6353175"/>
            <a:ext cx="1097280" cy="365125"/>
          </a:xfrm>
        </p:spPr>
        <p:txBody>
          <a:bodyPr/>
          <a:lstStyle>
            <a:lvl1pPr>
              <a:defRPr>
                <a:solidFill>
                  <a:schemeClr val="tx1">
                    <a:lumMod val="75000"/>
                    <a:lumOff val="25000"/>
                  </a:schemeClr>
                </a:solidFill>
              </a:defRPr>
            </a:lvl1pPr>
          </a:lstStyle>
          <a:p>
            <a:r>
              <a:rPr lang="en-US"/>
              <a:t>12/11/2023</a:t>
            </a:r>
            <a:endParaRPr lang="en-US" dirty="0"/>
          </a:p>
        </p:txBody>
      </p:sp>
      <p:sp>
        <p:nvSpPr>
          <p:cNvPr id="210" name="Footer Placeholder 4">
            <a:extLst>
              <a:ext uri="{FF2B5EF4-FFF2-40B4-BE49-F238E27FC236}">
                <a16:creationId xmlns:a16="http://schemas.microsoft.com/office/drawing/2014/main" id="{07D92F37-472D-4CCB-AA97-FA42E56079C7}"/>
              </a:ext>
            </a:extLst>
          </p:cNvPr>
          <p:cNvSpPr>
            <a:spLocks noGrp="1"/>
          </p:cNvSpPr>
          <p:nvPr>
            <p:ph type="ftr" sz="quarter" idx="11"/>
          </p:nvPr>
        </p:nvSpPr>
        <p:spPr>
          <a:xfrm>
            <a:off x="6642161" y="6350000"/>
            <a:ext cx="2286000" cy="365125"/>
          </a:xfrm>
        </p:spPr>
        <p:txBody>
          <a:bodyPr/>
          <a:lstStyle>
            <a:lvl1pPr>
              <a:defRPr>
                <a:solidFill>
                  <a:schemeClr val="tx1">
                    <a:lumMod val="75000"/>
                    <a:lumOff val="25000"/>
                  </a:schemeClr>
                </a:solidFill>
              </a:defRPr>
            </a:lvl1pPr>
          </a:lstStyle>
          <a:p>
            <a:r>
              <a:rPr lang="en-US"/>
              <a:t>Professor Dr. Sudan Jha</a:t>
            </a:r>
            <a:endParaRPr lang="en-US" dirty="0"/>
          </a:p>
        </p:txBody>
      </p:sp>
      <p:sp>
        <p:nvSpPr>
          <p:cNvPr id="211" name="Slide Number Placeholder 5">
            <a:extLst>
              <a:ext uri="{FF2B5EF4-FFF2-40B4-BE49-F238E27FC236}">
                <a16:creationId xmlns:a16="http://schemas.microsoft.com/office/drawing/2014/main" id="{C0E89FFF-230F-4CBA-A6BC-D887B3FFA51F}"/>
              </a:ext>
            </a:extLst>
          </p:cNvPr>
          <p:cNvSpPr>
            <a:spLocks noGrp="1"/>
          </p:cNvSpPr>
          <p:nvPr>
            <p:ph type="sldNum" sz="quarter" idx="12"/>
          </p:nvPr>
        </p:nvSpPr>
        <p:spPr>
          <a:xfrm>
            <a:off x="10949320" y="6356350"/>
            <a:ext cx="457200" cy="365125"/>
          </a:xfrm>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21514593"/>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3807877" y="898524"/>
            <a:ext cx="7606895" cy="2029967"/>
          </a:xfrm>
        </p:spPr>
        <p:txBody>
          <a:bodyPr anchor="t" anchorCtr="0"/>
          <a:lstStyle>
            <a:lvl1pPr>
              <a:defRPr cap="all" baseline="0">
                <a:solidFill>
                  <a:schemeClr val="tx2"/>
                </a:solidFill>
              </a:defRPr>
            </a:lvl1pPr>
          </a:lstStyle>
          <a:p>
            <a:r>
              <a:rPr lang="en-US" dirty="0"/>
              <a:t>CLICK TO ADD TITLE</a:t>
            </a:r>
          </a:p>
        </p:txBody>
      </p:sp>
      <p:sp>
        <p:nvSpPr>
          <p:cNvPr id="27" name="Picture Placeholder 26">
            <a:extLst>
              <a:ext uri="{FF2B5EF4-FFF2-40B4-BE49-F238E27FC236}">
                <a16:creationId xmlns:a16="http://schemas.microsoft.com/office/drawing/2014/main" id="{01CF25F4-1889-5FE4-9BE0-413C509639DC}"/>
              </a:ext>
            </a:extLst>
          </p:cNvPr>
          <p:cNvSpPr>
            <a:spLocks noGrp="1"/>
          </p:cNvSpPr>
          <p:nvPr>
            <p:ph type="pic" sz="quarter" idx="15" hasCustomPrompt="1"/>
          </p:nvPr>
        </p:nvSpPr>
        <p:spPr>
          <a:xfrm>
            <a:off x="1011337" y="9212"/>
            <a:ext cx="2029967" cy="4850544"/>
          </a:xfrm>
          <a:custGeom>
            <a:avLst/>
            <a:gdLst>
              <a:gd name="connsiteX0" fmla="*/ 0 w 2029967"/>
              <a:gd name="connsiteY0" fmla="*/ 0 h 4850544"/>
              <a:gd name="connsiteX1" fmla="*/ 2029967 w 2029967"/>
              <a:gd name="connsiteY1" fmla="*/ 0 h 4850544"/>
              <a:gd name="connsiteX2" fmla="*/ 2029967 w 2029967"/>
              <a:gd name="connsiteY2" fmla="*/ 4850544 h 4850544"/>
              <a:gd name="connsiteX3" fmla="*/ 2025599 w 2029967"/>
              <a:gd name="connsiteY3" fmla="*/ 4850544 h 4850544"/>
              <a:gd name="connsiteX4" fmla="*/ 2 w 2029967"/>
              <a:gd name="connsiteY4" fmla="*/ 2824947 h 4850544"/>
              <a:gd name="connsiteX5" fmla="*/ 2 w 2029967"/>
              <a:gd name="connsiteY5" fmla="*/ 4850544 h 4850544"/>
              <a:gd name="connsiteX6" fmla="*/ 0 w 2029967"/>
              <a:gd name="connsiteY6" fmla="*/ 4850544 h 485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9967" h="4850544">
                <a:moveTo>
                  <a:pt x="0" y="0"/>
                </a:moveTo>
                <a:lnTo>
                  <a:pt x="2029967" y="0"/>
                </a:lnTo>
                <a:lnTo>
                  <a:pt x="2029967" y="4850544"/>
                </a:lnTo>
                <a:lnTo>
                  <a:pt x="2025599" y="4850544"/>
                </a:lnTo>
                <a:lnTo>
                  <a:pt x="2" y="2824947"/>
                </a:lnTo>
                <a:lnTo>
                  <a:pt x="2" y="4850544"/>
                </a:lnTo>
                <a:lnTo>
                  <a:pt x="0" y="4850544"/>
                </a:lnTo>
                <a:close/>
              </a:path>
            </a:pathLst>
          </a:custGeom>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4" name="Rectangle 33">
            <a:extLst>
              <a:ext uri="{FF2B5EF4-FFF2-40B4-BE49-F238E27FC236}">
                <a16:creationId xmlns:a16="http://schemas.microsoft.com/office/drawing/2014/main" id="{9CC28908-2548-441C-BE9D-8728E1FC84C0}"/>
              </a:ext>
              <a:ext uri="{C183D7F6-B498-43B3-948B-1728B52AA6E4}">
                <adec:decorative xmlns:adec="http://schemas.microsoft.com/office/drawing/2017/decorative" val="1"/>
              </a:ext>
            </a:extLst>
          </p:cNvPr>
          <p:cNvSpPr/>
          <p:nvPr userDrawn="1"/>
        </p:nvSpPr>
        <p:spPr>
          <a:xfrm>
            <a:off x="1011339" y="4863266"/>
            <a:ext cx="2029968" cy="200489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731DC170-FB16-45F8-B62C-DCAB2B9AC310}"/>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011338" y="5865203"/>
            <a:ext cx="2019299" cy="999451"/>
          </a:xfrm>
          <a:prstGeom prst="rect">
            <a:avLst/>
          </a:prstGeom>
        </p:spPr>
      </p:pic>
      <p:sp>
        <p:nvSpPr>
          <p:cNvPr id="5" name="Content Placeholder 2">
            <a:extLst>
              <a:ext uri="{FF2B5EF4-FFF2-40B4-BE49-F238E27FC236}">
                <a16:creationId xmlns:a16="http://schemas.microsoft.com/office/drawing/2014/main" id="{ADE2E4A5-BFB0-8F89-C606-A1581EB9FC6E}"/>
              </a:ext>
            </a:extLst>
          </p:cNvPr>
          <p:cNvSpPr>
            <a:spLocks noGrp="1"/>
          </p:cNvSpPr>
          <p:nvPr>
            <p:ph sz="half" idx="16" hasCustomPrompt="1"/>
          </p:nvPr>
        </p:nvSpPr>
        <p:spPr>
          <a:xfrm>
            <a:off x="3803953" y="3259138"/>
            <a:ext cx="7615274" cy="2978150"/>
          </a:xfrm>
        </p:spPr>
        <p:txBody>
          <a:bodyPr>
            <a:normAutofit/>
          </a:bodyPr>
          <a:lstStyle>
            <a:lvl1pPr marL="285750" indent="-285750">
              <a:lnSpc>
                <a:spcPts val="2000"/>
              </a:lnSpc>
              <a:buFont typeface="Arial" panose="020B0604020202020204" pitchFamily="34" charset="0"/>
              <a:buChar char="•"/>
              <a:defRPr sz="1800">
                <a:solidFill>
                  <a:schemeClr val="tx2"/>
                </a:solidFill>
              </a:defRPr>
            </a:lvl1pPr>
            <a:lvl2pPr marL="685800">
              <a:lnSpc>
                <a:spcPts val="2000"/>
              </a:lnSpc>
              <a:defRPr sz="1800">
                <a:solidFill>
                  <a:schemeClr val="tx2"/>
                </a:solidFill>
              </a:defRPr>
            </a:lvl2pPr>
            <a:lvl3pPr marL="1143000">
              <a:lnSpc>
                <a:spcPts val="2000"/>
              </a:lnSpc>
              <a:defRPr sz="1800">
                <a:solidFill>
                  <a:schemeClr val="tx2"/>
                </a:solidFill>
              </a:defRPr>
            </a:lvl3pPr>
            <a:lvl4pPr marL="1600200">
              <a:lnSpc>
                <a:spcPts val="2000"/>
              </a:lnSpc>
              <a:defRPr sz="1800">
                <a:solidFill>
                  <a:schemeClr val="tx2"/>
                </a:solidFill>
              </a:defRPr>
            </a:lvl4pPr>
            <a:lvl5pPr marL="2057400">
              <a:lnSpc>
                <a:spcPts val="2000"/>
              </a:lnSpc>
              <a:defRPr sz="1800">
                <a:solidFill>
                  <a:schemeClr val="tx2"/>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9" name="Date Placeholder 3">
            <a:extLst>
              <a:ext uri="{FF2B5EF4-FFF2-40B4-BE49-F238E27FC236}">
                <a16:creationId xmlns:a16="http://schemas.microsoft.com/office/drawing/2014/main" id="{E2B0C6B8-E2CB-460E-BBC8-AC4339C89DB2}"/>
              </a:ext>
            </a:extLst>
          </p:cNvPr>
          <p:cNvSpPr>
            <a:spLocks noGrp="1"/>
          </p:cNvSpPr>
          <p:nvPr>
            <p:ph type="dt" sz="half" idx="10"/>
          </p:nvPr>
        </p:nvSpPr>
        <p:spPr>
          <a:xfrm>
            <a:off x="3803953" y="6353175"/>
            <a:ext cx="1097280" cy="365125"/>
          </a:xfrm>
        </p:spPr>
        <p:txBody>
          <a:bodyPr/>
          <a:lstStyle>
            <a:lvl1pPr>
              <a:defRPr>
                <a:solidFill>
                  <a:schemeClr val="bg1"/>
                </a:solidFill>
              </a:defRPr>
            </a:lvl1pPr>
          </a:lstStyle>
          <a:p>
            <a:r>
              <a:rPr lang="en-US"/>
              <a:t>12/11/2023</a:t>
            </a:r>
            <a:endParaRPr lang="en-US" dirty="0"/>
          </a:p>
        </p:txBody>
      </p:sp>
      <p:sp>
        <p:nvSpPr>
          <p:cNvPr id="70" name="Footer Placeholder 4">
            <a:extLst>
              <a:ext uri="{FF2B5EF4-FFF2-40B4-BE49-F238E27FC236}">
                <a16:creationId xmlns:a16="http://schemas.microsoft.com/office/drawing/2014/main" id="{433844D3-0FDA-4C97-9B21-5021A38E4FC2}"/>
              </a:ext>
            </a:extLst>
          </p:cNvPr>
          <p:cNvSpPr>
            <a:spLocks noGrp="1"/>
          </p:cNvSpPr>
          <p:nvPr>
            <p:ph type="ftr" sz="quarter" idx="11"/>
          </p:nvPr>
        </p:nvSpPr>
        <p:spPr>
          <a:xfrm>
            <a:off x="6788630" y="6350000"/>
            <a:ext cx="2286000" cy="365125"/>
          </a:xfrm>
        </p:spPr>
        <p:txBody>
          <a:bodyPr/>
          <a:lstStyle>
            <a:lvl1pPr>
              <a:defRPr>
                <a:solidFill>
                  <a:schemeClr val="bg1"/>
                </a:solidFill>
              </a:defRPr>
            </a:lvl1pPr>
          </a:lstStyle>
          <a:p>
            <a:r>
              <a:rPr lang="en-US"/>
              <a:t>Professor Dr. Sudan Jha</a:t>
            </a:r>
            <a:endParaRPr lang="en-US" dirty="0"/>
          </a:p>
        </p:txBody>
      </p:sp>
      <p:sp>
        <p:nvSpPr>
          <p:cNvPr id="71" name="Slide Number Placeholder 5">
            <a:extLst>
              <a:ext uri="{FF2B5EF4-FFF2-40B4-BE49-F238E27FC236}">
                <a16:creationId xmlns:a16="http://schemas.microsoft.com/office/drawing/2014/main" id="{EC059538-F80F-46C9-80EB-AC9B56DD05C3}"/>
              </a:ext>
            </a:extLst>
          </p:cNvPr>
          <p:cNvSpPr>
            <a:spLocks noGrp="1"/>
          </p:cNvSpPr>
          <p:nvPr>
            <p:ph type="sldNum" sz="quarter" idx="12"/>
          </p:nvPr>
        </p:nvSpPr>
        <p:spPr>
          <a:xfrm>
            <a:off x="10962027" y="6356350"/>
            <a:ext cx="457200" cy="365125"/>
          </a:xfrm>
        </p:spPr>
        <p:txBody>
          <a:bodyPr/>
          <a:lstStyle>
            <a:lvl1pPr>
              <a:defRPr>
                <a:solidFill>
                  <a:schemeClr val="bg1"/>
                </a:solidFill>
              </a:defRPr>
            </a:lvl1pPr>
          </a:lstStyle>
          <a:p>
            <a:fld id="{B5CEABB6-07DC-46E8-9B57-56EC44A396E5}" type="slidenum">
              <a:rPr lang="en-US" smtClean="0"/>
              <a:pPr/>
              <a:t>‹#›</a:t>
            </a:fld>
            <a:endParaRPr lang="en-US" dirty="0"/>
          </a:p>
        </p:txBody>
      </p:sp>
      <p:grpSp>
        <p:nvGrpSpPr>
          <p:cNvPr id="9" name="Group 8">
            <a:extLst>
              <a:ext uri="{FF2B5EF4-FFF2-40B4-BE49-F238E27FC236}">
                <a16:creationId xmlns:a16="http://schemas.microsoft.com/office/drawing/2014/main" id="{378F81CD-65D4-6CA1-E2C2-34DF58B566B2}"/>
              </a:ext>
              <a:ext uri="{C183D7F6-B498-43B3-948B-1728B52AA6E4}">
                <adec:decorative xmlns:adec="http://schemas.microsoft.com/office/drawing/2017/decorative" val="1"/>
              </a:ext>
            </a:extLst>
          </p:cNvPr>
          <p:cNvGrpSpPr/>
          <p:nvPr userDrawn="1"/>
        </p:nvGrpSpPr>
        <p:grpSpPr>
          <a:xfrm>
            <a:off x="-1000" y="0"/>
            <a:ext cx="1015984" cy="6858000"/>
            <a:chOff x="-1000" y="0"/>
            <a:chExt cx="1015984" cy="6858000"/>
          </a:xfrm>
        </p:grpSpPr>
        <p:sp>
          <p:nvSpPr>
            <p:cNvPr id="10" name="Rectangle 9">
              <a:extLst>
                <a:ext uri="{FF2B5EF4-FFF2-40B4-BE49-F238E27FC236}">
                  <a16:creationId xmlns:a16="http://schemas.microsoft.com/office/drawing/2014/main" id="{E419657A-6BE9-88F7-BE4C-6BF3C13F7E91}"/>
                </a:ext>
                <a:ext uri="{C183D7F6-B498-43B3-948B-1728B52AA6E4}">
                  <adec:decorative xmlns:adec="http://schemas.microsoft.com/office/drawing/2017/decorative" val="1"/>
                </a:ext>
              </a:extLst>
            </p:cNvPr>
            <p:cNvSpPr/>
            <p:nvPr userDrawn="1"/>
          </p:nvSpPr>
          <p:spPr>
            <a:xfrm>
              <a:off x="0" y="4828032"/>
              <a:ext cx="1014984" cy="202996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BB2BB8E-26BE-8FBF-1C62-4F42858193C1}"/>
                </a:ext>
                <a:ext uri="{C183D7F6-B498-43B3-948B-1728B52AA6E4}">
                  <adec:decorative xmlns:adec="http://schemas.microsoft.com/office/drawing/2017/decorative" val="1"/>
                </a:ext>
              </a:extLst>
            </p:cNvPr>
            <p:cNvSpPr/>
            <p:nvPr userDrawn="1"/>
          </p:nvSpPr>
          <p:spPr>
            <a:xfrm>
              <a:off x="0" y="2833299"/>
              <a:ext cx="1014984" cy="20299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864BEFA-BF82-8BAF-1977-518DCAB0F3EC}"/>
                </a:ext>
                <a:ext uri="{C183D7F6-B498-43B3-948B-1728B52AA6E4}">
                  <adec:decorative xmlns:adec="http://schemas.microsoft.com/office/drawing/2017/decorative" val="1"/>
                </a:ext>
              </a:extLst>
            </p:cNvPr>
            <p:cNvSpPr/>
            <p:nvPr userDrawn="1"/>
          </p:nvSpPr>
          <p:spPr>
            <a:xfrm>
              <a:off x="0" y="0"/>
              <a:ext cx="1014984" cy="20299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a16="http://schemas.microsoft.com/office/drawing/2014/main" id="{14C6E7FC-E03B-5EE2-7126-8CC1FBCB9DC3}"/>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rot="5400000">
              <a:off x="-462818" y="552957"/>
              <a:ext cx="1828800" cy="905164"/>
            </a:xfrm>
            <a:prstGeom prst="rect">
              <a:avLst/>
            </a:prstGeom>
          </p:spPr>
        </p:pic>
        <p:sp>
          <p:nvSpPr>
            <p:cNvPr id="14" name="Rectangle 13">
              <a:extLst>
                <a:ext uri="{FF2B5EF4-FFF2-40B4-BE49-F238E27FC236}">
                  <a16:creationId xmlns:a16="http://schemas.microsoft.com/office/drawing/2014/main" id="{659957EF-0F68-275E-1FFC-87388D717462}"/>
                </a:ext>
                <a:ext uri="{C183D7F6-B498-43B3-948B-1728B52AA6E4}">
                  <adec:decorative xmlns:adec="http://schemas.microsoft.com/office/drawing/2017/decorative" val="1"/>
                </a:ext>
              </a:extLst>
            </p:cNvPr>
            <p:cNvSpPr/>
            <p:nvPr userDrawn="1"/>
          </p:nvSpPr>
          <p:spPr>
            <a:xfrm>
              <a:off x="0" y="2029863"/>
              <a:ext cx="1014984" cy="8129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ECECEEA3-55C1-1632-4F14-7E57A802667B}"/>
                </a:ext>
                <a:ext uri="{C183D7F6-B498-43B3-948B-1728B52AA6E4}">
                  <adec:decorative xmlns:adec="http://schemas.microsoft.com/office/drawing/2017/decorative" val="1"/>
                </a:ext>
              </a:extLst>
            </p:cNvPr>
            <p:cNvSpPr/>
            <p:nvPr userDrawn="1"/>
          </p:nvSpPr>
          <p:spPr>
            <a:xfrm rot="10800000">
              <a:off x="100582" y="2932749"/>
              <a:ext cx="914400" cy="1828800"/>
            </a:xfrm>
            <a:custGeom>
              <a:avLst/>
              <a:gdLst>
                <a:gd name="connsiteX0" fmla="*/ 1248 w 915648"/>
                <a:gd name="connsiteY0" fmla="*/ 0 h 1828800"/>
                <a:gd name="connsiteX1" fmla="*/ 915648 w 915648"/>
                <a:gd name="connsiteY1" fmla="*/ 914400 h 1828800"/>
                <a:gd name="connsiteX2" fmla="*/ 1248 w 915648"/>
                <a:gd name="connsiteY2" fmla="*/ 1828800 h 1828800"/>
                <a:gd name="connsiteX3" fmla="*/ 0 w 915648"/>
                <a:gd name="connsiteY3" fmla="*/ 1828737 h 1828800"/>
                <a:gd name="connsiteX4" fmla="*/ 0 w 915648"/>
                <a:gd name="connsiteY4" fmla="*/ 63 h 1828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648" h="1828800">
                  <a:moveTo>
                    <a:pt x="1248" y="0"/>
                  </a:moveTo>
                  <a:cubicBezTo>
                    <a:pt x="506257" y="0"/>
                    <a:pt x="915648" y="409391"/>
                    <a:pt x="915648" y="914400"/>
                  </a:cubicBezTo>
                  <a:cubicBezTo>
                    <a:pt x="915648" y="1419409"/>
                    <a:pt x="506257" y="1828800"/>
                    <a:pt x="1248" y="1828800"/>
                  </a:cubicBezTo>
                  <a:lnTo>
                    <a:pt x="0" y="1828737"/>
                  </a:lnTo>
                  <a:lnTo>
                    <a:pt x="0" y="63"/>
                  </a:ln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16" name="Graphic 15">
              <a:extLst>
                <a:ext uri="{FF2B5EF4-FFF2-40B4-BE49-F238E27FC236}">
                  <a16:creationId xmlns:a16="http://schemas.microsoft.com/office/drawing/2014/main" id="{A6290E86-B21F-0C88-099F-07B046CA1D4B}"/>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5400000">
              <a:off x="-457200" y="5380762"/>
              <a:ext cx="1828800" cy="914400"/>
            </a:xfrm>
            <a:prstGeom prst="rect">
              <a:avLst/>
            </a:prstGeom>
          </p:spPr>
        </p:pic>
      </p:grpSp>
      <p:sp>
        <p:nvSpPr>
          <p:cNvPr id="26" name="Rectangle 23">
            <a:extLst>
              <a:ext uri="{FF2B5EF4-FFF2-40B4-BE49-F238E27FC236}">
                <a16:creationId xmlns:a16="http://schemas.microsoft.com/office/drawing/2014/main" id="{E489F066-AA0F-D3C7-739B-15808100E736}"/>
              </a:ext>
              <a:ext uri="{C183D7F6-B498-43B3-948B-1728B52AA6E4}">
                <adec:decorative xmlns:adec="http://schemas.microsoft.com/office/drawing/2017/decorative" val="1"/>
              </a:ext>
            </a:extLst>
          </p:cNvPr>
          <p:cNvSpPr/>
          <p:nvPr userDrawn="1"/>
        </p:nvSpPr>
        <p:spPr>
          <a:xfrm>
            <a:off x="1011339" y="2834159"/>
            <a:ext cx="2029968" cy="2029968"/>
          </a:xfrm>
          <a:custGeom>
            <a:avLst/>
            <a:gdLst>
              <a:gd name="connsiteX0" fmla="*/ 0 w 2029968"/>
              <a:gd name="connsiteY0" fmla="*/ 0 h 2029968"/>
              <a:gd name="connsiteX1" fmla="*/ 2029968 w 2029968"/>
              <a:gd name="connsiteY1" fmla="*/ 0 h 2029968"/>
              <a:gd name="connsiteX2" fmla="*/ 2029968 w 2029968"/>
              <a:gd name="connsiteY2" fmla="*/ 2029968 h 2029968"/>
              <a:gd name="connsiteX3" fmla="*/ 0 w 2029968"/>
              <a:gd name="connsiteY3" fmla="*/ 2029968 h 2029968"/>
              <a:gd name="connsiteX4" fmla="*/ 0 w 2029968"/>
              <a:gd name="connsiteY4" fmla="*/ 0 h 2029968"/>
              <a:gd name="connsiteX0" fmla="*/ 0 w 2029968"/>
              <a:gd name="connsiteY0" fmla="*/ 0 h 2029968"/>
              <a:gd name="connsiteX1" fmla="*/ 2029968 w 2029968"/>
              <a:gd name="connsiteY1" fmla="*/ 2029968 h 2029968"/>
              <a:gd name="connsiteX2" fmla="*/ 0 w 2029968"/>
              <a:gd name="connsiteY2" fmla="*/ 2029968 h 2029968"/>
              <a:gd name="connsiteX3" fmla="*/ 0 w 2029968"/>
              <a:gd name="connsiteY3" fmla="*/ 0 h 2029968"/>
            </a:gdLst>
            <a:ahLst/>
            <a:cxnLst>
              <a:cxn ang="0">
                <a:pos x="connsiteX0" y="connsiteY0"/>
              </a:cxn>
              <a:cxn ang="0">
                <a:pos x="connsiteX1" y="connsiteY1"/>
              </a:cxn>
              <a:cxn ang="0">
                <a:pos x="connsiteX2" y="connsiteY2"/>
              </a:cxn>
              <a:cxn ang="0">
                <a:pos x="connsiteX3" y="connsiteY3"/>
              </a:cxn>
            </a:cxnLst>
            <a:rect l="l" t="t" r="r" b="b"/>
            <a:pathLst>
              <a:path w="2029968" h="2029968">
                <a:moveTo>
                  <a:pt x="0" y="0"/>
                </a:moveTo>
                <a:lnTo>
                  <a:pt x="2029968" y="2029968"/>
                </a:lnTo>
                <a:lnTo>
                  <a:pt x="0" y="2029968"/>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5004"/>
      </p:ext>
    </p:extLst>
  </p:cSld>
  <p:clrMapOvr>
    <a:masterClrMapping/>
  </p:clrMapOvr>
  <p:extLst>
    <p:ext uri="{DCECCB84-F9BA-43D5-87BE-67443E8EF086}">
      <p15:sldGuideLst xmlns:p15="http://schemas.microsoft.com/office/powerpoint/2012/main">
        <p15:guide id="1" orient="horz" pos="552" userDrawn="1">
          <p15:clr>
            <a:srgbClr val="FBAE40"/>
          </p15:clr>
        </p15:guide>
        <p15:guide id="2" pos="7104" userDrawn="1">
          <p15:clr>
            <a:srgbClr val="FBAE40"/>
          </p15:clr>
        </p15:guide>
        <p15:guide id="3" pos="739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762000" y="365125"/>
            <a:ext cx="10668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762000" y="1825625"/>
            <a:ext cx="10668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762000" y="6356350"/>
            <a:ext cx="2819400"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12/11/2023</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en-US"/>
              <a:t>Professor Dr. Sudan Jha</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8194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700" r:id="rId1"/>
    <p:sldLayoutId id="2147483666" r:id="rId2"/>
    <p:sldLayoutId id="2147483704" r:id="rId3"/>
    <p:sldLayoutId id="2147483702" r:id="rId4"/>
    <p:sldLayoutId id="2147483678" r:id="rId5"/>
    <p:sldLayoutId id="2147483681" r:id="rId6"/>
    <p:sldLayoutId id="2147483696" r:id="rId7"/>
    <p:sldLayoutId id="2147483691" r:id="rId8"/>
    <p:sldLayoutId id="2147483677" r:id="rId9"/>
    <p:sldLayoutId id="2147483699" r:id="rId10"/>
    <p:sldLayoutId id="2147483685" r:id="rId11"/>
    <p:sldLayoutId id="2147483676" r:id="rId12"/>
    <p:sldLayoutId id="2147483649" r:id="rId13"/>
  </p:sldLayoutIdLst>
  <p:hf hdr="0" dt="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0"/>
        </a:spcBef>
        <a:spcAft>
          <a:spcPts val="1200"/>
        </a:spcAft>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76" userDrawn="1">
          <p15:clr>
            <a:srgbClr val="5ACBF0"/>
          </p15:clr>
        </p15:guide>
        <p15:guide id="2" pos="1920" userDrawn="1">
          <p15:clr>
            <a:srgbClr val="F26B43"/>
          </p15:clr>
        </p15:guide>
        <p15:guide id="3" pos="5760" userDrawn="1">
          <p15:clr>
            <a:srgbClr val="F26B43"/>
          </p15:clr>
        </p15:guide>
        <p15:guide id="4" orient="horz" pos="2160" userDrawn="1">
          <p15:clr>
            <a:srgbClr val="F26B43"/>
          </p15:clr>
        </p15:guide>
        <p15:guide id="5" pos="1272" userDrawn="1">
          <p15:clr>
            <a:srgbClr val="9FCC3B"/>
          </p15:clr>
        </p15:guide>
        <p15:guide id="6" pos="2544" userDrawn="1">
          <p15:clr>
            <a:srgbClr val="9FCC3B"/>
          </p15:clr>
        </p15:guide>
        <p15:guide id="7" pos="5112" userDrawn="1">
          <p15:clr>
            <a:srgbClr val="9FCC3B"/>
          </p15:clr>
        </p15:guide>
        <p15:guide id="8" pos="6408" userDrawn="1">
          <p15:clr>
            <a:srgbClr val="9FCC3B"/>
          </p15:clr>
        </p15:guide>
        <p15:guide id="9" pos="3940" userDrawn="1">
          <p15:clr>
            <a:srgbClr val="F26B43"/>
          </p15:clr>
        </p15:guide>
        <p15:guide id="10" pos="7104"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29.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9.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2614628" y="0"/>
            <a:ext cx="9577372" cy="3590596"/>
          </a:xfrm>
        </p:spPr>
        <p:txBody>
          <a:bodyPr>
            <a:normAutofit/>
          </a:bodyPr>
          <a:lstStyle/>
          <a:p>
            <a:r>
              <a:rPr lang="en-US" dirty="0"/>
              <a:t>Chapter 6 – </a:t>
            </a:r>
            <a:r>
              <a:rPr lang="en-US" sz="4800" dirty="0"/>
              <a:t>Cloud Computing Technology </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2C5FC-0E97-516E-3262-B107343926D9}"/>
              </a:ext>
            </a:extLst>
          </p:cNvPr>
          <p:cNvSpPr>
            <a:spLocks noGrp="1"/>
          </p:cNvSpPr>
          <p:nvPr>
            <p:ph type="title"/>
          </p:nvPr>
        </p:nvSpPr>
        <p:spPr/>
        <p:txBody>
          <a:bodyPr/>
          <a:lstStyle/>
          <a:p>
            <a:r>
              <a:rPr lang="en-US" dirty="0"/>
              <a:t>Choosing the Right Cloud Platform</a:t>
            </a:r>
          </a:p>
        </p:txBody>
      </p:sp>
      <p:sp>
        <p:nvSpPr>
          <p:cNvPr id="3" name="Picture Placeholder 2">
            <a:extLst>
              <a:ext uri="{FF2B5EF4-FFF2-40B4-BE49-F238E27FC236}">
                <a16:creationId xmlns:a16="http://schemas.microsoft.com/office/drawing/2014/main" id="{04A02B9A-952D-06EB-D88D-4ADB2BDE872F}"/>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5BB1F2D2-3BC1-06BF-B4AA-DB7354B91F3D}"/>
              </a:ext>
            </a:extLst>
          </p:cNvPr>
          <p:cNvSpPr>
            <a:spLocks noGrp="1"/>
          </p:cNvSpPr>
          <p:nvPr>
            <p:ph sz="half" idx="16"/>
          </p:nvPr>
        </p:nvSpPr>
        <p:spPr>
          <a:xfrm>
            <a:off x="3803953" y="2773180"/>
            <a:ext cx="7615274" cy="3464108"/>
          </a:xfrm>
        </p:spPr>
        <p:txBody>
          <a:bodyPr>
            <a:normAutofit/>
          </a:bodyPr>
          <a:lstStyle/>
          <a:p>
            <a:r>
              <a:rPr lang="en-US" dirty="0"/>
              <a:t>Factors to consider when choosing a cloud platform:</a:t>
            </a:r>
          </a:p>
          <a:p>
            <a:pPr lvl="1"/>
            <a:r>
              <a:rPr lang="en-US" dirty="0"/>
              <a:t>Business needs and goals</a:t>
            </a:r>
          </a:p>
          <a:p>
            <a:pPr lvl="1"/>
            <a:r>
              <a:rPr lang="en-US" dirty="0"/>
              <a:t>Budget and cost considerations</a:t>
            </a:r>
          </a:p>
          <a:p>
            <a:pPr lvl="1"/>
            <a:r>
              <a:rPr lang="en-US" dirty="0"/>
              <a:t>Service and support requirements</a:t>
            </a:r>
          </a:p>
          <a:p>
            <a:pPr lvl="1"/>
            <a:r>
              <a:rPr lang="en-US" dirty="0"/>
              <a:t>Integration with existing infrastructure</a:t>
            </a:r>
          </a:p>
          <a:p>
            <a:pPr lvl="1"/>
            <a:r>
              <a:rPr lang="en-US" dirty="0"/>
              <a:t>Compliance and security requirements</a:t>
            </a:r>
          </a:p>
        </p:txBody>
      </p:sp>
      <p:sp>
        <p:nvSpPr>
          <p:cNvPr id="5" name="Footer Placeholder 4">
            <a:extLst>
              <a:ext uri="{FF2B5EF4-FFF2-40B4-BE49-F238E27FC236}">
                <a16:creationId xmlns:a16="http://schemas.microsoft.com/office/drawing/2014/main" id="{2723E6AA-4894-E4B6-40F1-74E64CF4AE3F}"/>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22D37E7B-CB6A-62E9-F043-9E1AF254E91D}"/>
              </a:ext>
            </a:extLst>
          </p:cNvPr>
          <p:cNvSpPr>
            <a:spLocks noGrp="1"/>
          </p:cNvSpPr>
          <p:nvPr>
            <p:ph type="sldNum" sz="quarter" idx="12"/>
          </p:nvPr>
        </p:nvSpPr>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15340033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4ED28-9590-7E57-12FF-5F1E61042FA3}"/>
              </a:ext>
            </a:extLst>
          </p:cNvPr>
          <p:cNvSpPr>
            <a:spLocks noGrp="1"/>
          </p:cNvSpPr>
          <p:nvPr>
            <p:ph type="title"/>
          </p:nvPr>
        </p:nvSpPr>
        <p:spPr/>
        <p:txBody>
          <a:bodyPr/>
          <a:lstStyle/>
          <a:p>
            <a:r>
              <a:rPr lang="en-US" dirty="0"/>
              <a:t>AWS:</a:t>
            </a:r>
          </a:p>
        </p:txBody>
      </p:sp>
      <p:sp>
        <p:nvSpPr>
          <p:cNvPr id="3" name="Picture Placeholder 2">
            <a:extLst>
              <a:ext uri="{FF2B5EF4-FFF2-40B4-BE49-F238E27FC236}">
                <a16:creationId xmlns:a16="http://schemas.microsoft.com/office/drawing/2014/main" id="{A716AEC6-6776-5FB3-57D6-BB0B1924486B}"/>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1B52378-031B-A704-E289-70198A375521}"/>
              </a:ext>
            </a:extLst>
          </p:cNvPr>
          <p:cNvSpPr>
            <a:spLocks noGrp="1"/>
          </p:cNvSpPr>
          <p:nvPr>
            <p:ph sz="half" idx="16"/>
          </p:nvPr>
        </p:nvSpPr>
        <p:spPr>
          <a:xfrm>
            <a:off x="3803953" y="2023672"/>
            <a:ext cx="7615274" cy="4213616"/>
          </a:xfrm>
        </p:spPr>
        <p:txBody>
          <a:bodyPr>
            <a:normAutofit fontScale="77500" lnSpcReduction="20000"/>
          </a:bodyPr>
          <a:lstStyle/>
          <a:p>
            <a:r>
              <a:rPr lang="en-US" b="1" dirty="0"/>
              <a:t>Strengths:</a:t>
            </a:r>
          </a:p>
          <a:p>
            <a:pPr lvl="1"/>
            <a:r>
              <a:rPr lang="en-US" dirty="0"/>
              <a:t>Wide Range of Services: AWS has the most extensive suite of cloud services, covering almost every possible use case.</a:t>
            </a:r>
          </a:p>
          <a:p>
            <a:pPr lvl="1"/>
            <a:r>
              <a:rPr lang="en-US" dirty="0"/>
              <a:t>Global Reach: AWS has the largest number of data centers and regions worldwide.</a:t>
            </a:r>
          </a:p>
          <a:p>
            <a:pPr lvl="1"/>
            <a:r>
              <a:rPr lang="en-US" dirty="0"/>
              <a:t>Mature and Reliable: AWS is one of the oldest cloud providers, known for its reliability and robust infrastructure.</a:t>
            </a:r>
          </a:p>
          <a:p>
            <a:r>
              <a:rPr lang="en-US" b="1" dirty="0"/>
              <a:t>Unique Offerings:</a:t>
            </a:r>
          </a:p>
          <a:p>
            <a:pPr lvl="1"/>
            <a:r>
              <a:rPr lang="en-US" dirty="0"/>
              <a:t>AWS Lambda: A leading serverless computing platform.</a:t>
            </a:r>
          </a:p>
          <a:p>
            <a:pPr lvl="1"/>
            <a:r>
              <a:rPr lang="en-US" dirty="0"/>
              <a:t>Amazon </a:t>
            </a:r>
            <a:r>
              <a:rPr lang="en-US" dirty="0" err="1"/>
              <a:t>SageMaker</a:t>
            </a:r>
            <a:r>
              <a:rPr lang="en-US" dirty="0"/>
              <a:t>: Comprehensive tools for building, training, and deploying machine learning models.</a:t>
            </a:r>
          </a:p>
          <a:p>
            <a:pPr lvl="1"/>
            <a:r>
              <a:rPr lang="en-US" dirty="0"/>
              <a:t>Outposts: Brings AWS services to on-premises environments for a hybrid cloud solution.</a:t>
            </a:r>
          </a:p>
        </p:txBody>
      </p:sp>
      <p:sp>
        <p:nvSpPr>
          <p:cNvPr id="5" name="Footer Placeholder 4">
            <a:extLst>
              <a:ext uri="{FF2B5EF4-FFF2-40B4-BE49-F238E27FC236}">
                <a16:creationId xmlns:a16="http://schemas.microsoft.com/office/drawing/2014/main" id="{8068F6C1-7D8D-9237-1FAF-3C767396FBC4}"/>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13335DCA-731D-FF5D-684B-BB35024A5E12}"/>
              </a:ext>
            </a:extLst>
          </p:cNvPr>
          <p:cNvSpPr>
            <a:spLocks noGrp="1"/>
          </p:cNvSpPr>
          <p:nvPr>
            <p:ph type="sldNum" sz="quarter" idx="12"/>
          </p:nvPr>
        </p:nvSpPr>
        <p:spPr/>
        <p:txBody>
          <a:bodyPr/>
          <a:lstStyle/>
          <a:p>
            <a:fld id="{B5CEABB6-07DC-46E8-9B57-56EC44A396E5}" type="slidenum">
              <a:rPr lang="en-US" smtClean="0"/>
              <a:pPr/>
              <a:t>11</a:t>
            </a:fld>
            <a:endParaRPr lang="en-US" dirty="0"/>
          </a:p>
        </p:txBody>
      </p:sp>
    </p:spTree>
    <p:extLst>
      <p:ext uri="{BB962C8B-B14F-4D97-AF65-F5344CB8AC3E}">
        <p14:creationId xmlns:p14="http://schemas.microsoft.com/office/powerpoint/2010/main" val="3512669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07427-8D8A-3C95-2E36-ED8BCDD14D42}"/>
              </a:ext>
            </a:extLst>
          </p:cNvPr>
          <p:cNvSpPr>
            <a:spLocks noGrp="1"/>
          </p:cNvSpPr>
          <p:nvPr>
            <p:ph type="title"/>
          </p:nvPr>
        </p:nvSpPr>
        <p:spPr>
          <a:xfrm>
            <a:off x="3807877" y="898524"/>
            <a:ext cx="7606895" cy="1364991"/>
          </a:xfrm>
        </p:spPr>
        <p:txBody>
          <a:bodyPr>
            <a:normAutofit/>
          </a:bodyPr>
          <a:lstStyle/>
          <a:p>
            <a:r>
              <a:rPr lang="en-US" b="1" dirty="0"/>
              <a:t>Azure:</a:t>
            </a:r>
          </a:p>
        </p:txBody>
      </p:sp>
      <p:sp>
        <p:nvSpPr>
          <p:cNvPr id="3" name="Picture Placeholder 2">
            <a:extLst>
              <a:ext uri="{FF2B5EF4-FFF2-40B4-BE49-F238E27FC236}">
                <a16:creationId xmlns:a16="http://schemas.microsoft.com/office/drawing/2014/main" id="{0BD1E295-0063-863C-BB2C-CF1778153C70}"/>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71B4C14-5734-E2F8-DEC8-8486636455AC}"/>
              </a:ext>
            </a:extLst>
          </p:cNvPr>
          <p:cNvSpPr>
            <a:spLocks noGrp="1"/>
          </p:cNvSpPr>
          <p:nvPr>
            <p:ph sz="half" idx="16"/>
          </p:nvPr>
        </p:nvSpPr>
        <p:spPr>
          <a:xfrm>
            <a:off x="3803953" y="1749973"/>
            <a:ext cx="7615274" cy="4487316"/>
          </a:xfrm>
        </p:spPr>
        <p:txBody>
          <a:bodyPr>
            <a:normAutofit fontScale="85000" lnSpcReduction="10000"/>
          </a:bodyPr>
          <a:lstStyle/>
          <a:p>
            <a:r>
              <a:rPr lang="en-US" b="1" dirty="0"/>
              <a:t>Strengths:</a:t>
            </a:r>
          </a:p>
          <a:p>
            <a:pPr lvl="1"/>
            <a:r>
              <a:rPr lang="en-US" dirty="0"/>
              <a:t>Integration with Microsoft Products: Seamless integration with Windows Server, SQL Server, Office 365, and other Microsoft products.</a:t>
            </a:r>
          </a:p>
          <a:p>
            <a:pPr lvl="1"/>
            <a:r>
              <a:rPr lang="en-US" dirty="0"/>
              <a:t>Hybrid Cloud Solutions: Strong hybrid cloud capabilities with Azure Stack and Azure Arc.</a:t>
            </a:r>
          </a:p>
          <a:p>
            <a:pPr lvl="1"/>
            <a:r>
              <a:rPr lang="en-US" dirty="0"/>
              <a:t>Enterprise Focus: Widely adopted by large enterprises, especially those already using Microsoft services.</a:t>
            </a:r>
          </a:p>
          <a:p>
            <a:r>
              <a:rPr lang="en-US" b="1" dirty="0"/>
              <a:t>Unique Offerings:</a:t>
            </a:r>
          </a:p>
          <a:p>
            <a:pPr lvl="1"/>
            <a:r>
              <a:rPr lang="en-US" dirty="0"/>
              <a:t>Azure Synapse Analytics: Integrated analytics service combining big data and data warehousing.</a:t>
            </a:r>
          </a:p>
          <a:p>
            <a:pPr lvl="1"/>
            <a:r>
              <a:rPr lang="en-US" dirty="0"/>
              <a:t>Azure Functions: A flexible serverless computing platform.</a:t>
            </a:r>
          </a:p>
          <a:p>
            <a:pPr lvl="1"/>
            <a:r>
              <a:rPr lang="en-US" dirty="0"/>
              <a:t>Azure Active Directory: Leading identity and access management service.</a:t>
            </a:r>
          </a:p>
        </p:txBody>
      </p:sp>
      <p:sp>
        <p:nvSpPr>
          <p:cNvPr id="5" name="Footer Placeholder 4">
            <a:extLst>
              <a:ext uri="{FF2B5EF4-FFF2-40B4-BE49-F238E27FC236}">
                <a16:creationId xmlns:a16="http://schemas.microsoft.com/office/drawing/2014/main" id="{EA220A1C-7114-7D3D-D11A-03C334567025}"/>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535D0EB1-5A58-614E-5BD7-1B83F8CC8BBC}"/>
              </a:ext>
            </a:extLst>
          </p:cNvPr>
          <p:cNvSpPr>
            <a:spLocks noGrp="1"/>
          </p:cNvSpPr>
          <p:nvPr>
            <p:ph type="sldNum" sz="quarter" idx="12"/>
          </p:nvPr>
        </p:nvSpPr>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2573599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C0836-B2EE-472B-E210-7078DA6119AD}"/>
              </a:ext>
            </a:extLst>
          </p:cNvPr>
          <p:cNvSpPr>
            <a:spLocks noGrp="1"/>
          </p:cNvSpPr>
          <p:nvPr>
            <p:ph type="title"/>
          </p:nvPr>
        </p:nvSpPr>
        <p:spPr/>
        <p:txBody>
          <a:bodyPr/>
          <a:lstStyle/>
          <a:p>
            <a:r>
              <a:rPr lang="en-US" dirty="0"/>
              <a:t>GCP:</a:t>
            </a:r>
          </a:p>
        </p:txBody>
      </p:sp>
      <p:sp>
        <p:nvSpPr>
          <p:cNvPr id="3" name="Picture Placeholder 2">
            <a:extLst>
              <a:ext uri="{FF2B5EF4-FFF2-40B4-BE49-F238E27FC236}">
                <a16:creationId xmlns:a16="http://schemas.microsoft.com/office/drawing/2014/main" id="{7E159412-209D-D482-9F79-3E4A2D1B5E86}"/>
              </a:ext>
            </a:extLst>
          </p:cNvPr>
          <p:cNvSpPr>
            <a:spLocks noGrp="1"/>
          </p:cNvSpPr>
          <p:nvPr>
            <p:ph type="pic" sz="quarter" idx="15"/>
          </p:nvPr>
        </p:nvSpPr>
        <p:spPr/>
        <p:txBody>
          <a:bodyPr/>
          <a:lstStyle/>
          <a:p>
            <a:endParaRPr lang="en-US"/>
          </a:p>
        </p:txBody>
      </p:sp>
      <p:sp>
        <p:nvSpPr>
          <p:cNvPr id="5" name="Footer Placeholder 4">
            <a:extLst>
              <a:ext uri="{FF2B5EF4-FFF2-40B4-BE49-F238E27FC236}">
                <a16:creationId xmlns:a16="http://schemas.microsoft.com/office/drawing/2014/main" id="{F37457B3-74C2-44ED-A766-D594FA877DEF}"/>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FB63F2F6-EDFC-D3D2-A721-9ADEEAA695B8}"/>
              </a:ext>
            </a:extLst>
          </p:cNvPr>
          <p:cNvSpPr>
            <a:spLocks noGrp="1"/>
          </p:cNvSpPr>
          <p:nvPr>
            <p:ph type="sldNum" sz="quarter" idx="12"/>
          </p:nvPr>
        </p:nvSpPr>
        <p:spPr/>
        <p:txBody>
          <a:bodyPr/>
          <a:lstStyle/>
          <a:p>
            <a:fld id="{B5CEABB6-07DC-46E8-9B57-56EC44A396E5}" type="slidenum">
              <a:rPr lang="en-US" smtClean="0"/>
              <a:pPr/>
              <a:t>13</a:t>
            </a:fld>
            <a:endParaRPr lang="en-US" dirty="0"/>
          </a:p>
        </p:txBody>
      </p:sp>
      <p:sp>
        <p:nvSpPr>
          <p:cNvPr id="7" name="Content Placeholder 6">
            <a:extLst>
              <a:ext uri="{FF2B5EF4-FFF2-40B4-BE49-F238E27FC236}">
                <a16:creationId xmlns:a16="http://schemas.microsoft.com/office/drawing/2014/main" id="{1B6E3CF3-A280-4E80-B251-BA12D1B3A5E6}"/>
              </a:ext>
            </a:extLst>
          </p:cNvPr>
          <p:cNvSpPr>
            <a:spLocks noGrp="1"/>
          </p:cNvSpPr>
          <p:nvPr>
            <p:ph sz="half" idx="16"/>
          </p:nvPr>
        </p:nvSpPr>
        <p:spPr>
          <a:xfrm>
            <a:off x="3803953" y="1749972"/>
            <a:ext cx="7615274" cy="4487316"/>
          </a:xfrm>
        </p:spPr>
        <p:txBody>
          <a:bodyPr>
            <a:normAutofit/>
          </a:bodyPr>
          <a:lstStyle/>
          <a:p>
            <a:r>
              <a:rPr lang="en-US" b="1" dirty="0"/>
              <a:t>Strengths:</a:t>
            </a:r>
          </a:p>
          <a:p>
            <a:pPr lvl="1"/>
            <a:r>
              <a:rPr lang="en-US" dirty="0"/>
              <a:t>Data Analytics and Machine Learning: Exceptional capabilities in data analytics and machine learning.</a:t>
            </a:r>
          </a:p>
          <a:p>
            <a:pPr lvl="1"/>
            <a:r>
              <a:rPr lang="en-US" dirty="0"/>
              <a:t>Network Performance: Google’s global network backbone provides high-speed, low-latency connectivity.</a:t>
            </a:r>
          </a:p>
          <a:p>
            <a:pPr lvl="1"/>
            <a:r>
              <a:rPr lang="en-US" dirty="0"/>
              <a:t>Open Source Support: Strong support for open source technologies and container orchestration.</a:t>
            </a:r>
          </a:p>
          <a:p>
            <a:r>
              <a:rPr lang="en-US" b="1" dirty="0"/>
              <a:t>Unique Offerings:</a:t>
            </a:r>
          </a:p>
          <a:p>
            <a:pPr lvl="1"/>
            <a:r>
              <a:rPr lang="en-US" dirty="0" err="1"/>
              <a:t>BigQuery</a:t>
            </a:r>
            <a:r>
              <a:rPr lang="en-US" dirty="0"/>
              <a:t>: A highly scalable and fast data warehouse.</a:t>
            </a:r>
          </a:p>
          <a:p>
            <a:pPr lvl="1"/>
            <a:r>
              <a:rPr lang="en-US" dirty="0"/>
              <a:t>TensorFlow and AI Platform: Robust tools for machine learning and artificial intelligence.</a:t>
            </a:r>
          </a:p>
          <a:p>
            <a:pPr lvl="1"/>
            <a:r>
              <a:rPr lang="en-US" dirty="0"/>
              <a:t>Anthos: A multi-cloud management platform that extends GCP services to on-premises environments and other clouds.</a:t>
            </a:r>
          </a:p>
        </p:txBody>
      </p:sp>
    </p:spTree>
    <p:extLst>
      <p:ext uri="{BB962C8B-B14F-4D97-AF65-F5344CB8AC3E}">
        <p14:creationId xmlns:p14="http://schemas.microsoft.com/office/powerpoint/2010/main" val="13133701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D6974-873A-5D37-D107-F133CEC3199A}"/>
              </a:ext>
            </a:extLst>
          </p:cNvPr>
          <p:cNvSpPr>
            <a:spLocks noGrp="1"/>
          </p:cNvSpPr>
          <p:nvPr>
            <p:ph type="title"/>
          </p:nvPr>
        </p:nvSpPr>
        <p:spPr/>
        <p:txBody>
          <a:bodyPr/>
          <a:lstStyle/>
          <a:p>
            <a:pPr>
              <a:buFont typeface="Arial" panose="020B0604020202020204" pitchFamily="34" charset="0"/>
              <a:buChar char="•"/>
            </a:pPr>
            <a:r>
              <a:rPr lang="en-US" dirty="0"/>
              <a:t>IBM Cloud:</a:t>
            </a:r>
          </a:p>
        </p:txBody>
      </p:sp>
      <p:sp>
        <p:nvSpPr>
          <p:cNvPr id="3" name="Picture Placeholder 2">
            <a:extLst>
              <a:ext uri="{FF2B5EF4-FFF2-40B4-BE49-F238E27FC236}">
                <a16:creationId xmlns:a16="http://schemas.microsoft.com/office/drawing/2014/main" id="{E5F075B0-5BD1-9823-94DA-5D9352F56D06}"/>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2A8F270-B0CC-80D0-CF87-650E02CF7A40}"/>
              </a:ext>
            </a:extLst>
          </p:cNvPr>
          <p:cNvSpPr>
            <a:spLocks noGrp="1"/>
          </p:cNvSpPr>
          <p:nvPr>
            <p:ph sz="half" idx="16"/>
          </p:nvPr>
        </p:nvSpPr>
        <p:spPr>
          <a:xfrm>
            <a:off x="3803953" y="1765738"/>
            <a:ext cx="7615274" cy="4471550"/>
          </a:xfrm>
        </p:spPr>
        <p:txBody>
          <a:bodyPr>
            <a:normAutofit/>
          </a:bodyPr>
          <a:lstStyle/>
          <a:p>
            <a:pPr>
              <a:buFont typeface="Arial" panose="020B0604020202020204" pitchFamily="34" charset="0"/>
              <a:buChar char="•"/>
            </a:pPr>
            <a:r>
              <a:rPr lang="en-US" b="1" dirty="0"/>
              <a:t>Strengths:</a:t>
            </a:r>
          </a:p>
          <a:p>
            <a:pPr lvl="1"/>
            <a:r>
              <a:rPr lang="en-US" dirty="0"/>
              <a:t>Enterprise Solutions: Focus on enterprise-grade solutions and industry-specific cloud services.</a:t>
            </a:r>
          </a:p>
          <a:p>
            <a:pPr lvl="1"/>
            <a:r>
              <a:rPr lang="en-US" dirty="0"/>
              <a:t>AI and Cognitive Services: Leveraging IBM Watson for advanced AI capabilities.</a:t>
            </a:r>
          </a:p>
          <a:p>
            <a:pPr lvl="1"/>
            <a:r>
              <a:rPr lang="en-US" dirty="0"/>
              <a:t>Security and Compliance: Strong emphasis on security and compliance, making it suitable for highly regulated industries.</a:t>
            </a:r>
          </a:p>
          <a:p>
            <a:pPr>
              <a:buFont typeface="Arial" panose="020B0604020202020204" pitchFamily="34" charset="0"/>
              <a:buChar char="•"/>
            </a:pPr>
            <a:r>
              <a:rPr lang="en-US" b="1" dirty="0"/>
              <a:t>Unique Offerings:</a:t>
            </a:r>
          </a:p>
          <a:p>
            <a:pPr lvl="1"/>
            <a:r>
              <a:rPr lang="en-US" dirty="0"/>
              <a:t>IBM Watson: A leading AI and machine learning platform.</a:t>
            </a:r>
          </a:p>
          <a:p>
            <a:pPr lvl="1"/>
            <a:r>
              <a:rPr lang="en-US" dirty="0"/>
              <a:t>IBM Cloud Pak for Data: A unified platform for data management and analytics.</a:t>
            </a:r>
          </a:p>
          <a:p>
            <a:pPr lvl="1"/>
            <a:r>
              <a:rPr lang="en-US" dirty="0"/>
              <a:t>IBM Cloud Satellite: Enables consistent cloud services across on-premises, edge, and public cloud environments.</a:t>
            </a:r>
          </a:p>
        </p:txBody>
      </p:sp>
      <p:sp>
        <p:nvSpPr>
          <p:cNvPr id="5" name="Footer Placeholder 4">
            <a:extLst>
              <a:ext uri="{FF2B5EF4-FFF2-40B4-BE49-F238E27FC236}">
                <a16:creationId xmlns:a16="http://schemas.microsoft.com/office/drawing/2014/main" id="{B7D1A7FA-1545-846C-D778-38415C621F72}"/>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64F7437C-0952-73E7-884E-88F59C08053E}"/>
              </a:ext>
            </a:extLst>
          </p:cNvPr>
          <p:cNvSpPr>
            <a:spLocks noGrp="1"/>
          </p:cNvSpPr>
          <p:nvPr>
            <p:ph type="sldNum" sz="quarter" idx="12"/>
          </p:nvPr>
        </p:nvSpPr>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3235597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4C531-37E9-56F9-6C84-9EE713E3B6A9}"/>
              </a:ext>
            </a:extLst>
          </p:cNvPr>
          <p:cNvSpPr>
            <a:spLocks noGrp="1"/>
          </p:cNvSpPr>
          <p:nvPr>
            <p:ph type="title"/>
          </p:nvPr>
        </p:nvSpPr>
        <p:spPr/>
        <p:txBody>
          <a:bodyPr/>
          <a:lstStyle/>
          <a:p>
            <a:r>
              <a:rPr lang="en-US" dirty="0"/>
              <a:t>Alibaba Cloud:</a:t>
            </a:r>
          </a:p>
        </p:txBody>
      </p:sp>
      <p:sp>
        <p:nvSpPr>
          <p:cNvPr id="3" name="Picture Placeholder 2">
            <a:extLst>
              <a:ext uri="{FF2B5EF4-FFF2-40B4-BE49-F238E27FC236}">
                <a16:creationId xmlns:a16="http://schemas.microsoft.com/office/drawing/2014/main" id="{B8545793-0399-1E6D-8A2C-161A7C868725}"/>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EBE0EF87-1B82-CEED-94F6-02BE00852AAF}"/>
              </a:ext>
            </a:extLst>
          </p:cNvPr>
          <p:cNvSpPr>
            <a:spLocks noGrp="1"/>
          </p:cNvSpPr>
          <p:nvPr>
            <p:ph sz="half" idx="16"/>
          </p:nvPr>
        </p:nvSpPr>
        <p:spPr>
          <a:xfrm>
            <a:off x="3803953" y="1986456"/>
            <a:ext cx="7615274" cy="4250832"/>
          </a:xfrm>
        </p:spPr>
        <p:txBody>
          <a:bodyPr>
            <a:normAutofit fontScale="85000" lnSpcReduction="10000"/>
          </a:bodyPr>
          <a:lstStyle/>
          <a:p>
            <a:r>
              <a:rPr lang="en-US" b="1" dirty="0"/>
              <a:t>Strengths:</a:t>
            </a:r>
          </a:p>
          <a:p>
            <a:pPr lvl="1"/>
            <a:r>
              <a:rPr lang="en-US" dirty="0"/>
              <a:t>Strong Presence in Asia: Leading cloud provider in China and expanding rapidly in other Asian markets.</a:t>
            </a:r>
          </a:p>
          <a:p>
            <a:pPr lvl="1"/>
            <a:r>
              <a:rPr lang="en-US" dirty="0"/>
              <a:t>Cost-Effective Solutions: Competitive pricing, especially for businesses operating in Asia.</a:t>
            </a:r>
          </a:p>
          <a:p>
            <a:pPr lvl="1"/>
            <a:r>
              <a:rPr lang="en-US" dirty="0"/>
              <a:t>E-commerce Expertise: Leveraging Alibaba’s experience in e-commerce for robust cloud solutions.</a:t>
            </a:r>
          </a:p>
          <a:p>
            <a:r>
              <a:rPr lang="en-US" b="1" dirty="0"/>
              <a:t>Unique Offerings:</a:t>
            </a:r>
          </a:p>
          <a:p>
            <a:pPr lvl="1"/>
            <a:r>
              <a:rPr lang="en-US" dirty="0" err="1"/>
              <a:t>MaxCompute</a:t>
            </a:r>
            <a:r>
              <a:rPr lang="en-US" dirty="0"/>
              <a:t>: A large-scale data processing service.</a:t>
            </a:r>
          </a:p>
          <a:p>
            <a:pPr lvl="1"/>
            <a:r>
              <a:rPr lang="en-US" dirty="0"/>
              <a:t>PAI (Platform for AI): Comprehensive tools for AI development and deployment.</a:t>
            </a:r>
          </a:p>
          <a:p>
            <a:pPr lvl="1"/>
            <a:r>
              <a:rPr lang="en-US" dirty="0"/>
              <a:t>Alibaba Cloud Stack: Provides private cloud solutions for enterprises.</a:t>
            </a:r>
          </a:p>
        </p:txBody>
      </p:sp>
      <p:sp>
        <p:nvSpPr>
          <p:cNvPr id="5" name="Footer Placeholder 4">
            <a:extLst>
              <a:ext uri="{FF2B5EF4-FFF2-40B4-BE49-F238E27FC236}">
                <a16:creationId xmlns:a16="http://schemas.microsoft.com/office/drawing/2014/main" id="{D46C9678-228A-FF90-52BD-C3ECEB18E02B}"/>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16A6B54D-D31C-D60B-E168-D2E2E9526A57}"/>
              </a:ext>
            </a:extLst>
          </p:cNvPr>
          <p:cNvSpPr>
            <a:spLocks noGrp="1"/>
          </p:cNvSpPr>
          <p:nvPr>
            <p:ph type="sldNum" sz="quarter" idx="12"/>
          </p:nvPr>
        </p:nvSpPr>
        <p:spPr/>
        <p:txBody>
          <a:bodyPr/>
          <a:lstStyle/>
          <a:p>
            <a:fld id="{B5CEABB6-07DC-46E8-9B57-56EC44A396E5}" type="slidenum">
              <a:rPr lang="en-US" smtClean="0"/>
              <a:pPr/>
              <a:t>15</a:t>
            </a:fld>
            <a:endParaRPr lang="en-US" dirty="0"/>
          </a:p>
        </p:txBody>
      </p:sp>
    </p:spTree>
    <p:extLst>
      <p:ext uri="{BB962C8B-B14F-4D97-AF65-F5344CB8AC3E}">
        <p14:creationId xmlns:p14="http://schemas.microsoft.com/office/powerpoint/2010/main" val="3624579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31EF7-C12E-EC6D-49EE-0F028C3F958A}"/>
              </a:ext>
            </a:extLst>
          </p:cNvPr>
          <p:cNvSpPr>
            <a:spLocks noGrp="1"/>
          </p:cNvSpPr>
          <p:nvPr>
            <p:ph type="title"/>
          </p:nvPr>
        </p:nvSpPr>
        <p:spPr>
          <a:xfrm>
            <a:off x="2555819" y="142875"/>
            <a:ext cx="9636181" cy="2029967"/>
          </a:xfrm>
        </p:spPr>
        <p:txBody>
          <a:bodyPr/>
          <a:lstStyle/>
          <a:p>
            <a:r>
              <a:rPr lang="en-US" dirty="0"/>
              <a:t>Comparing Cloud Platforms</a:t>
            </a:r>
          </a:p>
        </p:txBody>
      </p:sp>
      <p:sp>
        <p:nvSpPr>
          <p:cNvPr id="3" name="Picture Placeholder 2">
            <a:extLst>
              <a:ext uri="{FF2B5EF4-FFF2-40B4-BE49-F238E27FC236}">
                <a16:creationId xmlns:a16="http://schemas.microsoft.com/office/drawing/2014/main" id="{8489E4B3-80B5-1C59-3D6E-B2AEF08E18C6}"/>
              </a:ext>
            </a:extLst>
          </p:cNvPr>
          <p:cNvSpPr>
            <a:spLocks noGrp="1"/>
          </p:cNvSpPr>
          <p:nvPr>
            <p:ph type="pic" sz="quarter" idx="15"/>
          </p:nvPr>
        </p:nvSpPr>
        <p:spPr/>
        <p:txBody>
          <a:bodyPr/>
          <a:lstStyle/>
          <a:p>
            <a:endParaRPr lang="en-US"/>
          </a:p>
        </p:txBody>
      </p:sp>
      <p:sp>
        <p:nvSpPr>
          <p:cNvPr id="5" name="Footer Placeholder 4">
            <a:extLst>
              <a:ext uri="{FF2B5EF4-FFF2-40B4-BE49-F238E27FC236}">
                <a16:creationId xmlns:a16="http://schemas.microsoft.com/office/drawing/2014/main" id="{54B40B31-171B-95A1-F246-D14D24594B43}"/>
              </a:ext>
            </a:extLst>
          </p:cNvPr>
          <p:cNvSpPr>
            <a:spLocks noGrp="1"/>
          </p:cNvSpPr>
          <p:nvPr>
            <p:ph type="ftr" sz="quarter" idx="11"/>
          </p:nvPr>
        </p:nvSpPr>
        <p:spPr/>
        <p:txBody>
          <a:bodyPr/>
          <a:lstStyle/>
          <a:p>
            <a:r>
              <a:rPr lang="en-US" dirty="0"/>
              <a:t>Source: </a:t>
            </a:r>
            <a:r>
              <a:rPr lang="en-US" dirty="0" err="1"/>
              <a:t>Zdnet</a:t>
            </a:r>
            <a:endParaRPr lang="en-US" dirty="0"/>
          </a:p>
        </p:txBody>
      </p:sp>
      <p:sp>
        <p:nvSpPr>
          <p:cNvPr id="6" name="Slide Number Placeholder 5">
            <a:extLst>
              <a:ext uri="{FF2B5EF4-FFF2-40B4-BE49-F238E27FC236}">
                <a16:creationId xmlns:a16="http://schemas.microsoft.com/office/drawing/2014/main" id="{40595FEA-ADCB-9147-F898-4E6DC9C73784}"/>
              </a:ext>
            </a:extLst>
          </p:cNvPr>
          <p:cNvSpPr>
            <a:spLocks noGrp="1"/>
          </p:cNvSpPr>
          <p:nvPr>
            <p:ph type="sldNum" sz="quarter" idx="12"/>
          </p:nvPr>
        </p:nvSpPr>
        <p:spPr/>
        <p:txBody>
          <a:bodyPr/>
          <a:lstStyle/>
          <a:p>
            <a:fld id="{B5CEABB6-07DC-46E8-9B57-56EC44A396E5}" type="slidenum">
              <a:rPr lang="en-US" smtClean="0"/>
              <a:pPr/>
              <a:t>16</a:t>
            </a:fld>
            <a:endParaRPr lang="en-US" dirty="0"/>
          </a:p>
        </p:txBody>
      </p:sp>
      <p:sp>
        <p:nvSpPr>
          <p:cNvPr id="7" name="Content Placeholder 6">
            <a:extLst>
              <a:ext uri="{FF2B5EF4-FFF2-40B4-BE49-F238E27FC236}">
                <a16:creationId xmlns:a16="http://schemas.microsoft.com/office/drawing/2014/main" id="{B79147C8-F6BA-777B-0BF4-5A16A81584DE}"/>
              </a:ext>
            </a:extLst>
          </p:cNvPr>
          <p:cNvSpPr>
            <a:spLocks noGrp="1"/>
          </p:cNvSpPr>
          <p:nvPr>
            <p:ph sz="half" idx="16"/>
          </p:nvPr>
        </p:nvSpPr>
        <p:spPr/>
        <p:txBody>
          <a:bodyPr/>
          <a:lstStyle/>
          <a:p>
            <a:endParaRPr lang="en-US"/>
          </a:p>
        </p:txBody>
      </p:sp>
      <p:pic>
        <p:nvPicPr>
          <p:cNvPr id="9" name="Picture 8">
            <a:extLst>
              <a:ext uri="{FF2B5EF4-FFF2-40B4-BE49-F238E27FC236}">
                <a16:creationId xmlns:a16="http://schemas.microsoft.com/office/drawing/2014/main" id="{6CEB4406-7710-207A-81E6-38FA198AEE9E}"/>
              </a:ext>
            </a:extLst>
          </p:cNvPr>
          <p:cNvPicPr>
            <a:picLocks noChangeAspect="1"/>
          </p:cNvPicPr>
          <p:nvPr/>
        </p:nvPicPr>
        <p:blipFill>
          <a:blip r:embed="rId3"/>
          <a:stretch>
            <a:fillRect/>
          </a:stretch>
        </p:blipFill>
        <p:spPr>
          <a:xfrm>
            <a:off x="2556968" y="1623760"/>
            <a:ext cx="9044462" cy="4613528"/>
          </a:xfrm>
          <a:prstGeom prst="rect">
            <a:avLst/>
          </a:prstGeom>
        </p:spPr>
      </p:pic>
    </p:spTree>
    <p:extLst>
      <p:ext uri="{BB962C8B-B14F-4D97-AF65-F5344CB8AC3E}">
        <p14:creationId xmlns:p14="http://schemas.microsoft.com/office/powerpoint/2010/main" val="15931992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31EF7-C12E-EC6D-49EE-0F028C3F958A}"/>
              </a:ext>
            </a:extLst>
          </p:cNvPr>
          <p:cNvSpPr>
            <a:spLocks noGrp="1"/>
          </p:cNvSpPr>
          <p:nvPr>
            <p:ph type="title"/>
          </p:nvPr>
        </p:nvSpPr>
        <p:spPr>
          <a:xfrm>
            <a:off x="2555819" y="142875"/>
            <a:ext cx="9636181" cy="2029967"/>
          </a:xfrm>
        </p:spPr>
        <p:txBody>
          <a:bodyPr/>
          <a:lstStyle/>
          <a:p>
            <a:endParaRPr lang="en-US" dirty="0"/>
          </a:p>
        </p:txBody>
      </p:sp>
      <p:sp>
        <p:nvSpPr>
          <p:cNvPr id="3" name="Picture Placeholder 2">
            <a:extLst>
              <a:ext uri="{FF2B5EF4-FFF2-40B4-BE49-F238E27FC236}">
                <a16:creationId xmlns:a16="http://schemas.microsoft.com/office/drawing/2014/main" id="{8489E4B3-80B5-1C59-3D6E-B2AEF08E18C6}"/>
              </a:ext>
            </a:extLst>
          </p:cNvPr>
          <p:cNvSpPr>
            <a:spLocks noGrp="1"/>
          </p:cNvSpPr>
          <p:nvPr>
            <p:ph type="pic" sz="quarter" idx="15"/>
          </p:nvPr>
        </p:nvSpPr>
        <p:spPr/>
        <p:txBody>
          <a:bodyPr/>
          <a:lstStyle/>
          <a:p>
            <a:endParaRPr lang="en-US"/>
          </a:p>
        </p:txBody>
      </p:sp>
      <p:sp>
        <p:nvSpPr>
          <p:cNvPr id="5" name="Footer Placeholder 4">
            <a:extLst>
              <a:ext uri="{FF2B5EF4-FFF2-40B4-BE49-F238E27FC236}">
                <a16:creationId xmlns:a16="http://schemas.microsoft.com/office/drawing/2014/main" id="{54B40B31-171B-95A1-F246-D14D24594B43}"/>
              </a:ext>
            </a:extLst>
          </p:cNvPr>
          <p:cNvSpPr>
            <a:spLocks noGrp="1"/>
          </p:cNvSpPr>
          <p:nvPr>
            <p:ph type="ftr" sz="quarter" idx="11"/>
          </p:nvPr>
        </p:nvSpPr>
        <p:spPr/>
        <p:txBody>
          <a:bodyPr/>
          <a:lstStyle/>
          <a:p>
            <a:r>
              <a:rPr lang="en-US" dirty="0"/>
              <a:t>Source: </a:t>
            </a:r>
            <a:r>
              <a:rPr lang="en-US" dirty="0" err="1"/>
              <a:t>Zdnet</a:t>
            </a:r>
            <a:endParaRPr lang="en-US" dirty="0"/>
          </a:p>
        </p:txBody>
      </p:sp>
      <p:sp>
        <p:nvSpPr>
          <p:cNvPr id="6" name="Slide Number Placeholder 5">
            <a:extLst>
              <a:ext uri="{FF2B5EF4-FFF2-40B4-BE49-F238E27FC236}">
                <a16:creationId xmlns:a16="http://schemas.microsoft.com/office/drawing/2014/main" id="{40595FEA-ADCB-9147-F898-4E6DC9C73784}"/>
              </a:ext>
            </a:extLst>
          </p:cNvPr>
          <p:cNvSpPr>
            <a:spLocks noGrp="1"/>
          </p:cNvSpPr>
          <p:nvPr>
            <p:ph type="sldNum" sz="quarter" idx="12"/>
          </p:nvPr>
        </p:nvSpPr>
        <p:spPr/>
        <p:txBody>
          <a:bodyPr/>
          <a:lstStyle/>
          <a:p>
            <a:fld id="{B5CEABB6-07DC-46E8-9B57-56EC44A396E5}" type="slidenum">
              <a:rPr lang="en-US" smtClean="0"/>
              <a:pPr/>
              <a:t>17</a:t>
            </a:fld>
            <a:endParaRPr lang="en-US" dirty="0"/>
          </a:p>
        </p:txBody>
      </p:sp>
      <p:sp>
        <p:nvSpPr>
          <p:cNvPr id="7" name="Content Placeholder 6">
            <a:extLst>
              <a:ext uri="{FF2B5EF4-FFF2-40B4-BE49-F238E27FC236}">
                <a16:creationId xmlns:a16="http://schemas.microsoft.com/office/drawing/2014/main" id="{B79147C8-F6BA-777B-0BF4-5A16A81584DE}"/>
              </a:ext>
            </a:extLst>
          </p:cNvPr>
          <p:cNvSpPr>
            <a:spLocks noGrp="1"/>
          </p:cNvSpPr>
          <p:nvPr>
            <p:ph sz="half" idx="16"/>
          </p:nvPr>
        </p:nvSpPr>
        <p:spPr/>
        <p:txBody>
          <a:bodyPr/>
          <a:lstStyle/>
          <a:p>
            <a:endParaRPr lang="en-US"/>
          </a:p>
        </p:txBody>
      </p:sp>
      <p:pic>
        <p:nvPicPr>
          <p:cNvPr id="2050" name="Picture 2" descr="AWS Vs Azure Vs GCP Vs IBM Cloud Oracle Cs Alibaba 2019 | PDF ...">
            <a:extLst>
              <a:ext uri="{FF2B5EF4-FFF2-40B4-BE49-F238E27FC236}">
                <a16:creationId xmlns:a16="http://schemas.microsoft.com/office/drawing/2014/main" id="{AD277F12-07D6-041D-A608-7F1A6351BC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138" y="142875"/>
            <a:ext cx="4901233" cy="653497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Cloud comparison tool - AWS Vs Google Vs IBM Vs Microsoft Vs ...">
            <a:extLst>
              <a:ext uri="{FF2B5EF4-FFF2-40B4-BE49-F238E27FC236}">
                <a16:creationId xmlns:a16="http://schemas.microsoft.com/office/drawing/2014/main" id="{9DFB89F5-3991-699E-8BFD-F30EB3995A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12570" y="142875"/>
            <a:ext cx="6106920" cy="37985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5764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FA1A2DE-09FD-C625-DB7A-B1E3E465D6B9}"/>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1088BFA9-0BA4-3AE6-F7D7-5F49ABE65827}"/>
              </a:ext>
            </a:extLst>
          </p:cNvPr>
          <p:cNvSpPr>
            <a:spLocks noGrp="1"/>
          </p:cNvSpPr>
          <p:nvPr>
            <p:ph sz="half" idx="16"/>
          </p:nvPr>
        </p:nvSpPr>
        <p:spPr>
          <a:xfrm>
            <a:off x="3803953" y="2413416"/>
            <a:ext cx="7615274" cy="3823872"/>
          </a:xfrm>
        </p:spPr>
        <p:txBody>
          <a:bodyPr>
            <a:normAutofit fontScale="85000" lnSpcReduction="10000"/>
          </a:bodyPr>
          <a:lstStyle/>
          <a:p>
            <a:r>
              <a:rPr lang="en-US" dirty="0"/>
              <a:t>Each cloud platform has its strengths and unique offerings tailored to different business needs and use cases.</a:t>
            </a:r>
          </a:p>
          <a:p>
            <a:r>
              <a:rPr lang="en-US" dirty="0"/>
              <a:t>AWS is known for its extensive services and global reach.</a:t>
            </a:r>
          </a:p>
          <a:p>
            <a:r>
              <a:rPr lang="en-US" dirty="0"/>
              <a:t>Azure offers excellent integration with Microsoft products and strong hybrid cloud solutions.</a:t>
            </a:r>
          </a:p>
          <a:p>
            <a:r>
              <a:rPr lang="en-US" dirty="0"/>
              <a:t>GCP excels in data analytics and machine learning.</a:t>
            </a:r>
          </a:p>
          <a:p>
            <a:r>
              <a:rPr lang="en-US" dirty="0"/>
              <a:t>IBM Cloud provides robust enterprise solutions and AI capabilities.</a:t>
            </a:r>
          </a:p>
          <a:p>
            <a:r>
              <a:rPr lang="en-US" dirty="0"/>
              <a:t>Alibaba Cloud is a leading provider in Asia with cost-effective solutions.</a:t>
            </a:r>
          </a:p>
          <a:p>
            <a:r>
              <a:rPr lang="en-US" dirty="0"/>
              <a:t>Choosing the right cloud platform depends on your specific requirements, including service offerings, cost, integration, and compliance needs.</a:t>
            </a:r>
          </a:p>
          <a:p>
            <a:endParaRPr lang="en-US" dirty="0"/>
          </a:p>
        </p:txBody>
      </p:sp>
      <p:sp>
        <p:nvSpPr>
          <p:cNvPr id="5" name="Footer Placeholder 4">
            <a:extLst>
              <a:ext uri="{FF2B5EF4-FFF2-40B4-BE49-F238E27FC236}">
                <a16:creationId xmlns:a16="http://schemas.microsoft.com/office/drawing/2014/main" id="{52FAB429-1CC5-6732-49C0-DB9868E68F5D}"/>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0C7B9CA2-7336-C6C0-91FE-BD89BFA277EE}"/>
              </a:ext>
            </a:extLst>
          </p:cNvPr>
          <p:cNvSpPr>
            <a:spLocks noGrp="1"/>
          </p:cNvSpPr>
          <p:nvPr>
            <p:ph type="sldNum" sz="quarter" idx="12"/>
          </p:nvPr>
        </p:nvSpPr>
        <p:spPr/>
        <p:txBody>
          <a:bodyPr/>
          <a:lstStyle/>
          <a:p>
            <a:fld id="{B5CEABB6-07DC-46E8-9B57-56EC44A396E5}" type="slidenum">
              <a:rPr lang="en-US" smtClean="0"/>
              <a:pPr/>
              <a:t>18</a:t>
            </a:fld>
            <a:endParaRPr lang="en-US" dirty="0"/>
          </a:p>
        </p:txBody>
      </p:sp>
      <p:sp>
        <p:nvSpPr>
          <p:cNvPr id="7" name="Title 1">
            <a:extLst>
              <a:ext uri="{FF2B5EF4-FFF2-40B4-BE49-F238E27FC236}">
                <a16:creationId xmlns:a16="http://schemas.microsoft.com/office/drawing/2014/main" id="{F25B56A3-AE85-FEA3-B835-B36DC5BD0104}"/>
              </a:ext>
            </a:extLst>
          </p:cNvPr>
          <p:cNvSpPr>
            <a:spLocks noGrp="1"/>
          </p:cNvSpPr>
          <p:nvPr>
            <p:ph type="title"/>
          </p:nvPr>
        </p:nvSpPr>
        <p:spPr>
          <a:xfrm>
            <a:off x="3807877" y="898524"/>
            <a:ext cx="7606895" cy="2029967"/>
          </a:xfrm>
        </p:spPr>
        <p:txBody>
          <a:bodyPr/>
          <a:lstStyle/>
          <a:p>
            <a:r>
              <a:rPr lang="en-US" b="1" dirty="0"/>
              <a:t>conclusion</a:t>
            </a:r>
          </a:p>
        </p:txBody>
      </p:sp>
    </p:spTree>
    <p:extLst>
      <p:ext uri="{BB962C8B-B14F-4D97-AF65-F5344CB8AC3E}">
        <p14:creationId xmlns:p14="http://schemas.microsoft.com/office/powerpoint/2010/main" val="41193203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43F71-FACA-CC55-0B8A-B5DBDE09132C}"/>
              </a:ext>
            </a:extLst>
          </p:cNvPr>
          <p:cNvSpPr>
            <a:spLocks noGrp="1"/>
          </p:cNvSpPr>
          <p:nvPr>
            <p:ph type="title"/>
          </p:nvPr>
        </p:nvSpPr>
        <p:spPr/>
        <p:txBody>
          <a:bodyPr/>
          <a:lstStyle/>
          <a:p>
            <a:endParaRPr lang="en-US" dirty="0"/>
          </a:p>
        </p:txBody>
      </p:sp>
      <p:sp>
        <p:nvSpPr>
          <p:cNvPr id="3" name="Picture Placeholder 2">
            <a:extLst>
              <a:ext uri="{FF2B5EF4-FFF2-40B4-BE49-F238E27FC236}">
                <a16:creationId xmlns:a16="http://schemas.microsoft.com/office/drawing/2014/main" id="{F3680547-18EA-15AA-9EFA-FCD1825B59C4}"/>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124FEB19-368F-EDC4-ED63-191D74EFB003}"/>
              </a:ext>
            </a:extLst>
          </p:cNvPr>
          <p:cNvSpPr>
            <a:spLocks noGrp="1"/>
          </p:cNvSpPr>
          <p:nvPr>
            <p:ph sz="half" idx="16"/>
          </p:nvPr>
        </p:nvSpPr>
        <p:spPr>
          <a:xfrm>
            <a:off x="3803953" y="2218544"/>
            <a:ext cx="7615274" cy="4018744"/>
          </a:xfrm>
        </p:spPr>
        <p:txBody>
          <a:bodyPr>
            <a:normAutofit/>
          </a:bodyPr>
          <a:lstStyle/>
          <a:p>
            <a:r>
              <a:rPr lang="en-US" dirty="0"/>
              <a:t>Real-world examples of businesses using different cloud platforms</a:t>
            </a:r>
          </a:p>
          <a:p>
            <a:r>
              <a:rPr lang="en-US" dirty="0"/>
              <a:t>Success stories and lessons learned</a:t>
            </a:r>
          </a:p>
        </p:txBody>
      </p:sp>
      <p:sp>
        <p:nvSpPr>
          <p:cNvPr id="5" name="Footer Placeholder 4">
            <a:extLst>
              <a:ext uri="{FF2B5EF4-FFF2-40B4-BE49-F238E27FC236}">
                <a16:creationId xmlns:a16="http://schemas.microsoft.com/office/drawing/2014/main" id="{4267DE5B-C21E-A736-B2A0-45E57BFE2F0D}"/>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B2913900-0842-F0E0-7ED7-DFF5B25828A9}"/>
              </a:ext>
            </a:extLst>
          </p:cNvPr>
          <p:cNvSpPr>
            <a:spLocks noGrp="1"/>
          </p:cNvSpPr>
          <p:nvPr>
            <p:ph type="sldNum" sz="quarter" idx="12"/>
          </p:nvPr>
        </p:nvSpPr>
        <p:spPr/>
        <p:txBody>
          <a:bodyPr/>
          <a:lstStyle/>
          <a:p>
            <a:fld id="{B5CEABB6-07DC-46E8-9B57-56EC44A396E5}" type="slidenum">
              <a:rPr lang="en-US" smtClean="0"/>
              <a:pPr/>
              <a:t>19</a:t>
            </a:fld>
            <a:endParaRPr lang="en-US" dirty="0"/>
          </a:p>
        </p:txBody>
      </p:sp>
    </p:spTree>
    <p:extLst>
      <p:ext uri="{BB962C8B-B14F-4D97-AF65-F5344CB8AC3E}">
        <p14:creationId xmlns:p14="http://schemas.microsoft.com/office/powerpoint/2010/main" val="2537045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4933950" y="429461"/>
            <a:ext cx="6343650" cy="2668463"/>
          </a:xfrm>
        </p:spPr>
        <p:txBody>
          <a:bodyPr>
            <a:normAutofit/>
          </a:bodyPr>
          <a:lstStyle/>
          <a:p>
            <a:r>
              <a:rPr lang="en-US" dirty="0"/>
              <a:t>Agenda</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sz="half" idx="14"/>
          </p:nvPr>
        </p:nvSpPr>
        <p:spPr>
          <a:xfrm>
            <a:off x="4938713" y="3300413"/>
            <a:ext cx="6618703" cy="2668587"/>
          </a:xfrm>
        </p:spPr>
        <p:txBody>
          <a:bodyPr>
            <a:normAutofit fontScale="92500"/>
          </a:bodyPr>
          <a:lstStyle/>
          <a:p>
            <a:pPr marL="457200" indent="-457200">
              <a:buFont typeface="+mj-lt"/>
              <a:buAutoNum type="arabicPeriod"/>
            </a:pPr>
            <a:r>
              <a:rPr lang="en-US" dirty="0"/>
              <a:t>Platforms- Web Application Framework- Web Hosting Services- Proprietary Methods</a:t>
            </a:r>
          </a:p>
          <a:p>
            <a:pPr marL="457200" indent="-457200">
              <a:buFont typeface="+mj-lt"/>
              <a:buAutoNum type="arabicPeriod"/>
            </a:pPr>
            <a:r>
              <a:rPr lang="en-US" dirty="0"/>
              <a:t>Web Applications- API’s in Cloud Computing,</a:t>
            </a:r>
          </a:p>
          <a:p>
            <a:pPr marL="457200" indent="-457200">
              <a:buFont typeface="+mj-lt"/>
              <a:buAutoNum type="arabicPeriod"/>
            </a:pPr>
            <a:r>
              <a:rPr lang="en-US" dirty="0"/>
              <a:t>Browsers for Cloud Computing- Internet Explorer- Mozilla Firefox- Safari- Chrome.</a:t>
            </a:r>
          </a:p>
        </p:txBody>
      </p:sp>
      <p:sp>
        <p:nvSpPr>
          <p:cNvPr id="6" name="Slide Number Placeholder 5">
            <a:extLst>
              <a:ext uri="{FF2B5EF4-FFF2-40B4-BE49-F238E27FC236}">
                <a16:creationId xmlns:a16="http://schemas.microsoft.com/office/drawing/2014/main" id="{67927DCA-F11F-1716-00DA-9EF49F131ABD}"/>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
        <p:nvSpPr>
          <p:cNvPr id="4" name="Footer Placeholder 3">
            <a:extLst>
              <a:ext uri="{FF2B5EF4-FFF2-40B4-BE49-F238E27FC236}">
                <a16:creationId xmlns:a16="http://schemas.microsoft.com/office/drawing/2014/main" id="{8BA70C47-3660-70BF-98AD-CE50FA735064}"/>
              </a:ext>
            </a:extLst>
          </p:cNvPr>
          <p:cNvSpPr>
            <a:spLocks noGrp="1"/>
          </p:cNvSpPr>
          <p:nvPr>
            <p:ph type="ftr" sz="quarter" idx="11"/>
          </p:nvPr>
        </p:nvSpPr>
        <p:spPr/>
        <p:txBody>
          <a:bodyPr/>
          <a:lstStyle/>
          <a:p>
            <a:r>
              <a:rPr lang="en-US"/>
              <a:t>Professor Dr. Sudan Jha</a:t>
            </a:r>
            <a:endParaRPr lang="en-US" dirty="0"/>
          </a:p>
        </p:txBody>
      </p:sp>
    </p:spTree>
    <p:extLst>
      <p:ext uri="{BB962C8B-B14F-4D97-AF65-F5344CB8AC3E}">
        <p14:creationId xmlns:p14="http://schemas.microsoft.com/office/powerpoint/2010/main" val="2243494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83D7D-FCF8-6542-6CBF-AE5446D823D4}"/>
              </a:ext>
            </a:extLst>
          </p:cNvPr>
          <p:cNvSpPr>
            <a:spLocks noGrp="1"/>
          </p:cNvSpPr>
          <p:nvPr>
            <p:ph type="title"/>
          </p:nvPr>
        </p:nvSpPr>
        <p:spPr/>
        <p:txBody>
          <a:bodyPr/>
          <a:lstStyle/>
          <a:p>
            <a:pPr marL="0" indent="0">
              <a:buNone/>
            </a:pPr>
            <a:r>
              <a:rPr lang="en-US" dirty="0"/>
              <a:t>AWS - Netflix</a:t>
            </a:r>
          </a:p>
        </p:txBody>
      </p:sp>
      <p:sp>
        <p:nvSpPr>
          <p:cNvPr id="3" name="Picture Placeholder 2">
            <a:extLst>
              <a:ext uri="{FF2B5EF4-FFF2-40B4-BE49-F238E27FC236}">
                <a16:creationId xmlns:a16="http://schemas.microsoft.com/office/drawing/2014/main" id="{FF84B544-A12C-0140-1D90-D25B010B4272}"/>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40AFA1EF-D244-BE24-C5CD-F56D48E7BB8B}"/>
              </a:ext>
            </a:extLst>
          </p:cNvPr>
          <p:cNvSpPr>
            <a:spLocks noGrp="1"/>
          </p:cNvSpPr>
          <p:nvPr>
            <p:ph sz="half" idx="16"/>
          </p:nvPr>
        </p:nvSpPr>
        <p:spPr/>
        <p:txBody>
          <a:bodyPr>
            <a:normAutofit/>
          </a:bodyPr>
          <a:lstStyle/>
          <a:p>
            <a:pPr marL="0" indent="0" algn="just">
              <a:buNone/>
            </a:pPr>
            <a:r>
              <a:rPr lang="en-US" b="1" dirty="0"/>
              <a:t>Use Case: </a:t>
            </a:r>
            <a:r>
              <a:rPr lang="en-US" dirty="0"/>
              <a:t>Streaming video services</a:t>
            </a:r>
          </a:p>
          <a:p>
            <a:pPr marL="0" indent="0" algn="just">
              <a:buNone/>
            </a:pPr>
            <a:r>
              <a:rPr lang="en-US" b="1" dirty="0"/>
              <a:t>Key Services Used: </a:t>
            </a:r>
            <a:r>
              <a:rPr lang="en-US" dirty="0"/>
              <a:t>EC2, S3, Lambda, DynamoDB, RDS</a:t>
            </a:r>
          </a:p>
          <a:p>
            <a:pPr marL="0" indent="0" algn="just">
              <a:buNone/>
            </a:pPr>
            <a:r>
              <a:rPr lang="en-US" b="1" dirty="0"/>
              <a:t>Success: </a:t>
            </a:r>
            <a:r>
              <a:rPr lang="en-US" dirty="0"/>
              <a:t>Scaled infrastructure to support over 190 countries, leveraging AWS’s global reach and reliability.</a:t>
            </a:r>
          </a:p>
          <a:p>
            <a:pPr marL="0" indent="0" algn="just">
              <a:buNone/>
            </a:pPr>
            <a:r>
              <a:rPr lang="en-US" b="1" dirty="0"/>
              <a:t>Lessons Learned: </a:t>
            </a:r>
            <a:r>
              <a:rPr lang="en-US" dirty="0"/>
              <a:t>Importance of using multiple AWS regions for disaster recovery and failover; leveraging serverless architecture to reduce operational complexity.</a:t>
            </a:r>
          </a:p>
          <a:p>
            <a:pPr marL="0" indent="0" algn="just">
              <a:buNone/>
            </a:pPr>
            <a:endParaRPr lang="en-US" dirty="0"/>
          </a:p>
        </p:txBody>
      </p:sp>
      <p:sp>
        <p:nvSpPr>
          <p:cNvPr id="5" name="Footer Placeholder 4">
            <a:extLst>
              <a:ext uri="{FF2B5EF4-FFF2-40B4-BE49-F238E27FC236}">
                <a16:creationId xmlns:a16="http://schemas.microsoft.com/office/drawing/2014/main" id="{91A54EC6-9B4B-8A87-AD96-1C0C9A48A64A}"/>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EF48F32B-DB2F-6058-9A03-87B6CE94B1CE}"/>
              </a:ext>
            </a:extLst>
          </p:cNvPr>
          <p:cNvSpPr>
            <a:spLocks noGrp="1"/>
          </p:cNvSpPr>
          <p:nvPr>
            <p:ph type="sldNum" sz="quarter" idx="12"/>
          </p:nvPr>
        </p:nvSpPr>
        <p:spPr/>
        <p:txBody>
          <a:bodyPr/>
          <a:lstStyle/>
          <a:p>
            <a:fld id="{B5CEABB6-07DC-46E8-9B57-56EC44A396E5}" type="slidenum">
              <a:rPr lang="en-US" smtClean="0"/>
              <a:pPr/>
              <a:t>20</a:t>
            </a:fld>
            <a:endParaRPr lang="en-US" dirty="0"/>
          </a:p>
        </p:txBody>
      </p:sp>
    </p:spTree>
    <p:extLst>
      <p:ext uri="{BB962C8B-B14F-4D97-AF65-F5344CB8AC3E}">
        <p14:creationId xmlns:p14="http://schemas.microsoft.com/office/powerpoint/2010/main" val="1211614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EA4E7-3BE7-948B-6C0F-D00D8AD9013E}"/>
              </a:ext>
            </a:extLst>
          </p:cNvPr>
          <p:cNvSpPr>
            <a:spLocks noGrp="1"/>
          </p:cNvSpPr>
          <p:nvPr>
            <p:ph type="title"/>
          </p:nvPr>
        </p:nvSpPr>
        <p:spPr/>
        <p:txBody>
          <a:bodyPr/>
          <a:lstStyle/>
          <a:p>
            <a:r>
              <a:rPr lang="en-US" dirty="0"/>
              <a:t>AWS - Airbnb</a:t>
            </a:r>
          </a:p>
        </p:txBody>
      </p:sp>
      <p:sp>
        <p:nvSpPr>
          <p:cNvPr id="3" name="Picture Placeholder 2">
            <a:extLst>
              <a:ext uri="{FF2B5EF4-FFF2-40B4-BE49-F238E27FC236}">
                <a16:creationId xmlns:a16="http://schemas.microsoft.com/office/drawing/2014/main" id="{0A9C1EA8-FAA1-7C15-C517-BD48B2A688F9}"/>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133ABCCF-01BB-32D2-6B1D-245BDA293BA0}"/>
              </a:ext>
            </a:extLst>
          </p:cNvPr>
          <p:cNvSpPr>
            <a:spLocks noGrp="1"/>
          </p:cNvSpPr>
          <p:nvPr>
            <p:ph sz="half" idx="16"/>
          </p:nvPr>
        </p:nvSpPr>
        <p:spPr>
          <a:xfrm>
            <a:off x="3803953" y="3644352"/>
            <a:ext cx="7615274" cy="2592935"/>
          </a:xfrm>
        </p:spPr>
        <p:txBody>
          <a:bodyPr>
            <a:normAutofit/>
          </a:bodyPr>
          <a:lstStyle/>
          <a:p>
            <a:r>
              <a:rPr lang="en-US" b="1" dirty="0"/>
              <a:t>Use Case: </a:t>
            </a:r>
            <a:r>
              <a:rPr lang="en-US" dirty="0"/>
              <a:t>Online marketplace for lodging</a:t>
            </a:r>
          </a:p>
          <a:p>
            <a:r>
              <a:rPr lang="en-US" b="1" dirty="0"/>
              <a:t>Key Services Used: </a:t>
            </a:r>
            <a:r>
              <a:rPr lang="en-US" dirty="0"/>
              <a:t>EC2, S3, RDS, Elastic Load Balancing</a:t>
            </a:r>
          </a:p>
          <a:p>
            <a:r>
              <a:rPr lang="en-US" b="1" dirty="0"/>
              <a:t>Success: </a:t>
            </a:r>
            <a:r>
              <a:rPr lang="en-US" dirty="0"/>
              <a:t>Scaled rapidly to handle millions of listings and users globally.</a:t>
            </a:r>
          </a:p>
          <a:p>
            <a:r>
              <a:rPr lang="en-US" b="1" dirty="0"/>
              <a:t>Lessons Learned: </a:t>
            </a:r>
            <a:r>
              <a:rPr lang="en-US" dirty="0"/>
              <a:t>Effective use of auto-scaling and load balancing to manage high traffic and optimize performance.</a:t>
            </a:r>
          </a:p>
        </p:txBody>
      </p:sp>
      <p:sp>
        <p:nvSpPr>
          <p:cNvPr id="5" name="Footer Placeholder 4">
            <a:extLst>
              <a:ext uri="{FF2B5EF4-FFF2-40B4-BE49-F238E27FC236}">
                <a16:creationId xmlns:a16="http://schemas.microsoft.com/office/drawing/2014/main" id="{1D6885F0-ADC7-0040-5445-D079A07CF2E4}"/>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00868529-9135-769A-BB7E-6087E98AC3E6}"/>
              </a:ext>
            </a:extLst>
          </p:cNvPr>
          <p:cNvSpPr>
            <a:spLocks noGrp="1"/>
          </p:cNvSpPr>
          <p:nvPr>
            <p:ph type="sldNum" sz="quarter" idx="12"/>
          </p:nvPr>
        </p:nvSpPr>
        <p:spPr/>
        <p:txBody>
          <a:bodyPr/>
          <a:lstStyle/>
          <a:p>
            <a:fld id="{B5CEABB6-07DC-46E8-9B57-56EC44A396E5}" type="slidenum">
              <a:rPr lang="en-US" smtClean="0"/>
              <a:pPr/>
              <a:t>21</a:t>
            </a:fld>
            <a:endParaRPr lang="en-US" dirty="0"/>
          </a:p>
        </p:txBody>
      </p:sp>
    </p:spTree>
    <p:extLst>
      <p:ext uri="{BB962C8B-B14F-4D97-AF65-F5344CB8AC3E}">
        <p14:creationId xmlns:p14="http://schemas.microsoft.com/office/powerpoint/2010/main" val="928725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98BAA-65FD-C283-95C7-C270720DB415}"/>
              </a:ext>
            </a:extLst>
          </p:cNvPr>
          <p:cNvSpPr>
            <a:spLocks noGrp="1"/>
          </p:cNvSpPr>
          <p:nvPr>
            <p:ph type="title"/>
          </p:nvPr>
        </p:nvSpPr>
        <p:spPr>
          <a:xfrm>
            <a:off x="3297836" y="898524"/>
            <a:ext cx="8709285" cy="2029967"/>
          </a:xfrm>
        </p:spPr>
        <p:txBody>
          <a:bodyPr/>
          <a:lstStyle/>
          <a:p>
            <a:r>
              <a:rPr lang="en-US" dirty="0"/>
              <a:t>Microsoft Azure:</a:t>
            </a:r>
            <a:br>
              <a:rPr lang="en-US" dirty="0"/>
            </a:br>
            <a:r>
              <a:rPr lang="en-US" dirty="0"/>
              <a:t>Adobe</a:t>
            </a:r>
          </a:p>
        </p:txBody>
      </p:sp>
      <p:sp>
        <p:nvSpPr>
          <p:cNvPr id="3" name="Picture Placeholder 2">
            <a:extLst>
              <a:ext uri="{FF2B5EF4-FFF2-40B4-BE49-F238E27FC236}">
                <a16:creationId xmlns:a16="http://schemas.microsoft.com/office/drawing/2014/main" id="{2B75580F-B872-8823-09D0-2B7799A10EBD}"/>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E46D2436-651D-9C3E-4992-9F917DD3B2DB}"/>
              </a:ext>
            </a:extLst>
          </p:cNvPr>
          <p:cNvSpPr>
            <a:spLocks noGrp="1"/>
          </p:cNvSpPr>
          <p:nvPr>
            <p:ph sz="half" idx="16"/>
          </p:nvPr>
        </p:nvSpPr>
        <p:spPr>
          <a:xfrm>
            <a:off x="3803953" y="3293616"/>
            <a:ext cx="7615274" cy="2943671"/>
          </a:xfrm>
        </p:spPr>
        <p:txBody>
          <a:bodyPr>
            <a:normAutofit/>
          </a:bodyPr>
          <a:lstStyle/>
          <a:p>
            <a:r>
              <a:rPr lang="en-US" dirty="0"/>
              <a:t>Use Case: Creative cloud services</a:t>
            </a:r>
          </a:p>
          <a:p>
            <a:r>
              <a:rPr lang="en-US" dirty="0"/>
              <a:t>Key Services Used: Azure SQL Database, Azure Blob Storage, Azure Kubernetes Service (AKS)</a:t>
            </a:r>
          </a:p>
          <a:p>
            <a:r>
              <a:rPr lang="en-US" dirty="0"/>
              <a:t>Success: Enhanced performance and scalability for its creative applications, improved data security and compliance.</a:t>
            </a:r>
          </a:p>
          <a:p>
            <a:r>
              <a:rPr lang="en-US" dirty="0"/>
              <a:t>Lessons Learned: Seamless integration with existing Microsoft products; leveraging Azure’s hybrid capabilities for smoother cloud migration.</a:t>
            </a:r>
          </a:p>
          <a:p>
            <a:endParaRPr lang="en-US" dirty="0"/>
          </a:p>
        </p:txBody>
      </p:sp>
      <p:sp>
        <p:nvSpPr>
          <p:cNvPr id="5" name="Footer Placeholder 4">
            <a:extLst>
              <a:ext uri="{FF2B5EF4-FFF2-40B4-BE49-F238E27FC236}">
                <a16:creationId xmlns:a16="http://schemas.microsoft.com/office/drawing/2014/main" id="{A7069BD9-0039-75F5-124E-28DC8BA25B21}"/>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F379694B-BD69-6543-7AF0-4824964EE4FE}"/>
              </a:ext>
            </a:extLst>
          </p:cNvPr>
          <p:cNvSpPr>
            <a:spLocks noGrp="1"/>
          </p:cNvSpPr>
          <p:nvPr>
            <p:ph type="sldNum" sz="quarter" idx="12"/>
          </p:nvPr>
        </p:nvSpPr>
        <p:spPr/>
        <p:txBody>
          <a:bodyPr/>
          <a:lstStyle/>
          <a:p>
            <a:fld id="{B5CEABB6-07DC-46E8-9B57-56EC44A396E5}" type="slidenum">
              <a:rPr lang="en-US" smtClean="0"/>
              <a:pPr/>
              <a:t>22</a:t>
            </a:fld>
            <a:endParaRPr lang="en-US" dirty="0"/>
          </a:p>
        </p:txBody>
      </p:sp>
    </p:spTree>
    <p:extLst>
      <p:ext uri="{BB962C8B-B14F-4D97-AF65-F5344CB8AC3E}">
        <p14:creationId xmlns:p14="http://schemas.microsoft.com/office/powerpoint/2010/main" val="31588902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23D4B-B097-B305-0C49-1834CB594C47}"/>
              </a:ext>
            </a:extLst>
          </p:cNvPr>
          <p:cNvSpPr>
            <a:spLocks noGrp="1"/>
          </p:cNvSpPr>
          <p:nvPr>
            <p:ph type="title"/>
          </p:nvPr>
        </p:nvSpPr>
        <p:spPr/>
        <p:txBody>
          <a:bodyPr/>
          <a:lstStyle/>
          <a:p>
            <a:r>
              <a:rPr lang="en-US" b="1" dirty="0"/>
              <a:t>Microsoft azure: </a:t>
            </a:r>
            <a:r>
              <a:rPr lang="en-US" dirty="0"/>
              <a:t>GE Healthcare</a:t>
            </a:r>
            <a:br>
              <a:rPr lang="en-US" dirty="0"/>
            </a:br>
            <a:endParaRPr lang="en-US" b="1" dirty="0"/>
          </a:p>
        </p:txBody>
      </p:sp>
      <p:sp>
        <p:nvSpPr>
          <p:cNvPr id="3" name="Picture Placeholder 2">
            <a:extLst>
              <a:ext uri="{FF2B5EF4-FFF2-40B4-BE49-F238E27FC236}">
                <a16:creationId xmlns:a16="http://schemas.microsoft.com/office/drawing/2014/main" id="{FD942A1C-5D61-7D74-DBE4-C4779B75832A}"/>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01A68FEE-34C0-A86E-02C2-B6C64A8FDE16}"/>
              </a:ext>
            </a:extLst>
          </p:cNvPr>
          <p:cNvSpPr>
            <a:spLocks noGrp="1"/>
          </p:cNvSpPr>
          <p:nvPr>
            <p:ph sz="half" idx="16"/>
          </p:nvPr>
        </p:nvSpPr>
        <p:spPr>
          <a:xfrm>
            <a:off x="3803953" y="2928491"/>
            <a:ext cx="7615274" cy="3308797"/>
          </a:xfrm>
        </p:spPr>
        <p:txBody>
          <a:bodyPr>
            <a:normAutofit/>
          </a:bodyPr>
          <a:lstStyle/>
          <a:p>
            <a:pPr>
              <a:buFont typeface="Arial" panose="020B0604020202020204" pitchFamily="34" charset="0"/>
              <a:buChar char="•"/>
            </a:pPr>
            <a:r>
              <a:rPr lang="en-US" b="1" dirty="0"/>
              <a:t>Use Case: </a:t>
            </a:r>
            <a:r>
              <a:rPr lang="en-US" dirty="0"/>
              <a:t>Medical imaging and data analytics</a:t>
            </a:r>
          </a:p>
          <a:p>
            <a:pPr>
              <a:buFont typeface="Arial" panose="020B0604020202020204" pitchFamily="34" charset="0"/>
              <a:buChar char="•"/>
            </a:pPr>
            <a:r>
              <a:rPr lang="en-US" b="1" dirty="0"/>
              <a:t>Key Services Used: </a:t>
            </a:r>
            <a:r>
              <a:rPr lang="en-US" dirty="0"/>
              <a:t>Azure IoT, Azure Machine Learning, Azure Functions</a:t>
            </a:r>
          </a:p>
          <a:p>
            <a:pPr>
              <a:buFont typeface="Arial" panose="020B0604020202020204" pitchFamily="34" charset="0"/>
              <a:buChar char="•"/>
            </a:pPr>
            <a:r>
              <a:rPr lang="en-US" b="1" dirty="0"/>
              <a:t>Success: </a:t>
            </a:r>
            <a:r>
              <a:rPr lang="en-US" dirty="0"/>
              <a:t>Improved patient care through real-time data analytics and machine learning models.</a:t>
            </a:r>
          </a:p>
          <a:p>
            <a:pPr>
              <a:buFont typeface="Arial" panose="020B0604020202020204" pitchFamily="34" charset="0"/>
              <a:buChar char="•"/>
            </a:pPr>
            <a:r>
              <a:rPr lang="en-US" b="1" dirty="0"/>
              <a:t>Lessons Learned: </a:t>
            </a:r>
            <a:r>
              <a:rPr lang="en-US" dirty="0"/>
              <a:t>Using Azure IoT to connect medical devices and Azure Machine Learning to develop predictive models for patient outcomes.</a:t>
            </a:r>
          </a:p>
        </p:txBody>
      </p:sp>
      <p:sp>
        <p:nvSpPr>
          <p:cNvPr id="5" name="Footer Placeholder 4">
            <a:extLst>
              <a:ext uri="{FF2B5EF4-FFF2-40B4-BE49-F238E27FC236}">
                <a16:creationId xmlns:a16="http://schemas.microsoft.com/office/drawing/2014/main" id="{5EA5807D-156A-F117-B004-4BEE160A6D2A}"/>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75573DD0-2324-3856-505E-49F6EB2A73AD}"/>
              </a:ext>
            </a:extLst>
          </p:cNvPr>
          <p:cNvSpPr>
            <a:spLocks noGrp="1"/>
          </p:cNvSpPr>
          <p:nvPr>
            <p:ph type="sldNum" sz="quarter" idx="12"/>
          </p:nvPr>
        </p:nvSpPr>
        <p:spPr/>
        <p:txBody>
          <a:bodyPr/>
          <a:lstStyle/>
          <a:p>
            <a:fld id="{B5CEABB6-07DC-46E8-9B57-56EC44A396E5}" type="slidenum">
              <a:rPr lang="en-US" smtClean="0"/>
              <a:pPr/>
              <a:t>23</a:t>
            </a:fld>
            <a:endParaRPr lang="en-US" dirty="0"/>
          </a:p>
        </p:txBody>
      </p:sp>
    </p:spTree>
    <p:extLst>
      <p:ext uri="{BB962C8B-B14F-4D97-AF65-F5344CB8AC3E}">
        <p14:creationId xmlns:p14="http://schemas.microsoft.com/office/powerpoint/2010/main" val="7629009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7B06F-C252-B7FA-CA9D-D1442BFF103A}"/>
              </a:ext>
            </a:extLst>
          </p:cNvPr>
          <p:cNvSpPr>
            <a:spLocks noGrp="1"/>
          </p:cNvSpPr>
          <p:nvPr>
            <p:ph type="title"/>
          </p:nvPr>
        </p:nvSpPr>
        <p:spPr/>
        <p:txBody>
          <a:bodyPr/>
          <a:lstStyle/>
          <a:p>
            <a:r>
              <a:rPr lang="en-US" dirty="0"/>
              <a:t>(GCP):: Spotify</a:t>
            </a:r>
          </a:p>
        </p:txBody>
      </p:sp>
      <p:sp>
        <p:nvSpPr>
          <p:cNvPr id="3" name="Picture Placeholder 2">
            <a:extLst>
              <a:ext uri="{FF2B5EF4-FFF2-40B4-BE49-F238E27FC236}">
                <a16:creationId xmlns:a16="http://schemas.microsoft.com/office/drawing/2014/main" id="{A88DCD2D-DB32-FB6A-B077-303F0977F09C}"/>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833DF02D-339F-33CA-6396-398BCBEC8E2F}"/>
              </a:ext>
            </a:extLst>
          </p:cNvPr>
          <p:cNvSpPr>
            <a:spLocks noGrp="1"/>
          </p:cNvSpPr>
          <p:nvPr>
            <p:ph sz="half" idx="16"/>
          </p:nvPr>
        </p:nvSpPr>
        <p:spPr>
          <a:xfrm>
            <a:off x="3803953" y="2538248"/>
            <a:ext cx="7615274" cy="3699040"/>
          </a:xfrm>
        </p:spPr>
        <p:txBody>
          <a:bodyPr>
            <a:normAutofit/>
          </a:bodyPr>
          <a:lstStyle/>
          <a:p>
            <a:pPr algn="just"/>
            <a:endParaRPr lang="en-US" dirty="0"/>
          </a:p>
          <a:p>
            <a:pPr algn="just"/>
            <a:r>
              <a:rPr lang="en-US" b="1" dirty="0"/>
              <a:t>Use Case: </a:t>
            </a:r>
            <a:r>
              <a:rPr lang="en-US" dirty="0"/>
              <a:t>Music streaming service</a:t>
            </a:r>
          </a:p>
          <a:p>
            <a:pPr algn="just"/>
            <a:r>
              <a:rPr lang="en-US" b="1" dirty="0"/>
              <a:t>Key Services Used: </a:t>
            </a:r>
            <a:r>
              <a:rPr lang="en-US" dirty="0" err="1"/>
              <a:t>BigQuery</a:t>
            </a:r>
            <a:r>
              <a:rPr lang="en-US" dirty="0"/>
              <a:t>, Compute Engine, Cloud Storage, Dataflow</a:t>
            </a:r>
          </a:p>
          <a:p>
            <a:pPr algn="just"/>
            <a:r>
              <a:rPr lang="en-US" b="1" dirty="0"/>
              <a:t>Success: </a:t>
            </a:r>
            <a:r>
              <a:rPr lang="en-US" dirty="0"/>
              <a:t>Leveraged GCP’s data analytics capabilities to provide personalized recommendations and optimize user experience.</a:t>
            </a:r>
          </a:p>
          <a:p>
            <a:pPr algn="just"/>
            <a:r>
              <a:rPr lang="en-US" b="1" dirty="0"/>
              <a:t>Lessons Learned: </a:t>
            </a:r>
            <a:r>
              <a:rPr lang="en-US" dirty="0"/>
              <a:t>The power of GCP’s data analytics tools to gain insights and drive user engagement; benefits of using managed services for scalability.</a:t>
            </a:r>
          </a:p>
        </p:txBody>
      </p:sp>
      <p:sp>
        <p:nvSpPr>
          <p:cNvPr id="5" name="Footer Placeholder 4">
            <a:extLst>
              <a:ext uri="{FF2B5EF4-FFF2-40B4-BE49-F238E27FC236}">
                <a16:creationId xmlns:a16="http://schemas.microsoft.com/office/drawing/2014/main" id="{C6CEDF9B-E6F9-0582-0AF0-A0CC570604CE}"/>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90FE6A84-2535-E443-FA33-5352F84E9F64}"/>
              </a:ext>
            </a:extLst>
          </p:cNvPr>
          <p:cNvSpPr>
            <a:spLocks noGrp="1"/>
          </p:cNvSpPr>
          <p:nvPr>
            <p:ph type="sldNum" sz="quarter" idx="12"/>
          </p:nvPr>
        </p:nvSpPr>
        <p:spPr/>
        <p:txBody>
          <a:bodyPr/>
          <a:lstStyle/>
          <a:p>
            <a:fld id="{B5CEABB6-07DC-46E8-9B57-56EC44A396E5}" type="slidenum">
              <a:rPr lang="en-US" smtClean="0"/>
              <a:pPr/>
              <a:t>24</a:t>
            </a:fld>
            <a:endParaRPr lang="en-US" dirty="0"/>
          </a:p>
        </p:txBody>
      </p:sp>
    </p:spTree>
    <p:extLst>
      <p:ext uri="{BB962C8B-B14F-4D97-AF65-F5344CB8AC3E}">
        <p14:creationId xmlns:p14="http://schemas.microsoft.com/office/powerpoint/2010/main" val="7922191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61E01-B720-8975-35B4-D21C291DC238}"/>
              </a:ext>
            </a:extLst>
          </p:cNvPr>
          <p:cNvSpPr>
            <a:spLocks noGrp="1"/>
          </p:cNvSpPr>
          <p:nvPr>
            <p:ph type="title"/>
          </p:nvPr>
        </p:nvSpPr>
        <p:spPr/>
        <p:txBody>
          <a:bodyPr/>
          <a:lstStyle/>
          <a:p>
            <a:r>
              <a:rPr lang="en-US" dirty="0"/>
              <a:t>Snap Inc. (Snapchat)</a:t>
            </a:r>
            <a:br>
              <a:rPr lang="en-US" dirty="0"/>
            </a:br>
            <a:endParaRPr lang="en-US" dirty="0"/>
          </a:p>
        </p:txBody>
      </p:sp>
      <p:sp>
        <p:nvSpPr>
          <p:cNvPr id="3" name="Picture Placeholder 2">
            <a:extLst>
              <a:ext uri="{FF2B5EF4-FFF2-40B4-BE49-F238E27FC236}">
                <a16:creationId xmlns:a16="http://schemas.microsoft.com/office/drawing/2014/main" id="{D3C12C41-EEB9-12D7-0C5F-A8C1D187EC1F}"/>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03EF9F27-A1F2-1391-7F7A-6D0D6854312A}"/>
              </a:ext>
            </a:extLst>
          </p:cNvPr>
          <p:cNvSpPr>
            <a:spLocks noGrp="1"/>
          </p:cNvSpPr>
          <p:nvPr>
            <p:ph sz="half" idx="16"/>
          </p:nvPr>
        </p:nvSpPr>
        <p:spPr>
          <a:xfrm>
            <a:off x="3803953" y="2928491"/>
            <a:ext cx="7615274" cy="3308797"/>
          </a:xfrm>
        </p:spPr>
        <p:txBody>
          <a:bodyPr>
            <a:normAutofit/>
          </a:bodyPr>
          <a:lstStyle/>
          <a:p>
            <a:r>
              <a:rPr lang="en-US" dirty="0"/>
              <a:t>Use Case: Social media and multimedia messaging</a:t>
            </a:r>
          </a:p>
          <a:p>
            <a:r>
              <a:rPr lang="en-US" dirty="0"/>
              <a:t>Key Services Used: Compute Engine, Kubernetes Engine (GKE), Cloud Storage</a:t>
            </a:r>
          </a:p>
          <a:p>
            <a:r>
              <a:rPr lang="en-US" dirty="0"/>
              <a:t>Success: Supported massive scale and rapid feature development using GCP’s infrastructure.</a:t>
            </a:r>
          </a:p>
          <a:p>
            <a:r>
              <a:rPr lang="en-US" dirty="0"/>
              <a:t>Lessons Learned: Importance of scalable infrastructure for handling high user volumes and integrating Kubernetes for efficient container management.</a:t>
            </a:r>
          </a:p>
        </p:txBody>
      </p:sp>
      <p:sp>
        <p:nvSpPr>
          <p:cNvPr id="5" name="Footer Placeholder 4">
            <a:extLst>
              <a:ext uri="{FF2B5EF4-FFF2-40B4-BE49-F238E27FC236}">
                <a16:creationId xmlns:a16="http://schemas.microsoft.com/office/drawing/2014/main" id="{F75C9A82-50AC-08CD-2CD3-5F63F850CE45}"/>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CCCBEC70-92D3-1A4B-6ECC-E554F5101D6C}"/>
              </a:ext>
            </a:extLst>
          </p:cNvPr>
          <p:cNvSpPr>
            <a:spLocks noGrp="1"/>
          </p:cNvSpPr>
          <p:nvPr>
            <p:ph type="sldNum" sz="quarter" idx="12"/>
          </p:nvPr>
        </p:nvSpPr>
        <p:spPr/>
        <p:txBody>
          <a:bodyPr/>
          <a:lstStyle/>
          <a:p>
            <a:fld id="{B5CEABB6-07DC-46E8-9B57-56EC44A396E5}" type="slidenum">
              <a:rPr lang="en-US" smtClean="0"/>
              <a:pPr/>
              <a:t>25</a:t>
            </a:fld>
            <a:endParaRPr lang="en-US" dirty="0"/>
          </a:p>
        </p:txBody>
      </p:sp>
    </p:spTree>
    <p:extLst>
      <p:ext uri="{BB962C8B-B14F-4D97-AF65-F5344CB8AC3E}">
        <p14:creationId xmlns:p14="http://schemas.microsoft.com/office/powerpoint/2010/main" val="22782615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27348-98E8-18FE-3EA0-E30FA88B8746}"/>
              </a:ext>
            </a:extLst>
          </p:cNvPr>
          <p:cNvSpPr>
            <a:spLocks noGrp="1"/>
          </p:cNvSpPr>
          <p:nvPr>
            <p:ph type="title"/>
          </p:nvPr>
        </p:nvSpPr>
        <p:spPr/>
        <p:txBody>
          <a:bodyPr/>
          <a:lstStyle/>
          <a:p>
            <a:r>
              <a:rPr lang="en-US" dirty="0"/>
              <a:t>IBM Cloud::American Airlines</a:t>
            </a:r>
          </a:p>
        </p:txBody>
      </p:sp>
      <p:sp>
        <p:nvSpPr>
          <p:cNvPr id="3" name="Picture Placeholder 2">
            <a:extLst>
              <a:ext uri="{FF2B5EF4-FFF2-40B4-BE49-F238E27FC236}">
                <a16:creationId xmlns:a16="http://schemas.microsoft.com/office/drawing/2014/main" id="{32EFEF43-ADD6-1049-C0BC-243FA623467F}"/>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00931CCE-D40E-7AC7-8298-64C21CDD9001}"/>
              </a:ext>
            </a:extLst>
          </p:cNvPr>
          <p:cNvSpPr>
            <a:spLocks noGrp="1"/>
          </p:cNvSpPr>
          <p:nvPr>
            <p:ph sz="half" idx="16"/>
          </p:nvPr>
        </p:nvSpPr>
        <p:spPr>
          <a:xfrm>
            <a:off x="3803953" y="3537679"/>
            <a:ext cx="7615274" cy="2699609"/>
          </a:xfrm>
        </p:spPr>
        <p:txBody>
          <a:bodyPr>
            <a:normAutofit/>
          </a:bodyPr>
          <a:lstStyle/>
          <a:p>
            <a:pPr algn="just"/>
            <a:r>
              <a:rPr lang="en-US" dirty="0"/>
              <a:t>Use Case: Airline operations and customer service</a:t>
            </a:r>
          </a:p>
          <a:p>
            <a:pPr algn="just"/>
            <a:r>
              <a:rPr lang="en-US" dirty="0"/>
              <a:t>Key Services Used: IBM Watson, IBM Cloud Pak for Data, IBM Cloud Functions</a:t>
            </a:r>
          </a:p>
          <a:p>
            <a:pPr algn="just"/>
            <a:r>
              <a:rPr lang="en-US" dirty="0"/>
              <a:t>Success: Enhanced customer service through AI-driven chatbots and real-time data analytics.</a:t>
            </a:r>
          </a:p>
          <a:p>
            <a:pPr algn="just"/>
            <a:r>
              <a:rPr lang="en-US" dirty="0"/>
              <a:t>Lessons Learned: Leveraging IBM Watson for natural language processing and AI capabilities; using hybrid cloud solutions for seamless integration with legacy systems.</a:t>
            </a:r>
          </a:p>
        </p:txBody>
      </p:sp>
      <p:sp>
        <p:nvSpPr>
          <p:cNvPr id="5" name="Footer Placeholder 4">
            <a:extLst>
              <a:ext uri="{FF2B5EF4-FFF2-40B4-BE49-F238E27FC236}">
                <a16:creationId xmlns:a16="http://schemas.microsoft.com/office/drawing/2014/main" id="{EC1DAF9D-B9B7-E32D-7CE9-42FA586F08AD}"/>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4AC49F63-B167-5655-40B5-3C684B8707A0}"/>
              </a:ext>
            </a:extLst>
          </p:cNvPr>
          <p:cNvSpPr>
            <a:spLocks noGrp="1"/>
          </p:cNvSpPr>
          <p:nvPr>
            <p:ph type="sldNum" sz="quarter" idx="12"/>
          </p:nvPr>
        </p:nvSpPr>
        <p:spPr/>
        <p:txBody>
          <a:bodyPr/>
          <a:lstStyle/>
          <a:p>
            <a:fld id="{B5CEABB6-07DC-46E8-9B57-56EC44A396E5}" type="slidenum">
              <a:rPr lang="en-US" smtClean="0"/>
              <a:pPr/>
              <a:t>26</a:t>
            </a:fld>
            <a:endParaRPr lang="en-US" dirty="0"/>
          </a:p>
        </p:txBody>
      </p:sp>
    </p:spTree>
    <p:extLst>
      <p:ext uri="{BB962C8B-B14F-4D97-AF65-F5344CB8AC3E}">
        <p14:creationId xmlns:p14="http://schemas.microsoft.com/office/powerpoint/2010/main" val="33006820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DEF83-9BA3-2F44-D392-59116913D885}"/>
              </a:ext>
            </a:extLst>
          </p:cNvPr>
          <p:cNvSpPr>
            <a:spLocks noGrp="1"/>
          </p:cNvSpPr>
          <p:nvPr>
            <p:ph type="title"/>
          </p:nvPr>
        </p:nvSpPr>
        <p:spPr>
          <a:xfrm>
            <a:off x="3342291" y="898524"/>
            <a:ext cx="8072482" cy="2029967"/>
          </a:xfrm>
        </p:spPr>
        <p:txBody>
          <a:bodyPr/>
          <a:lstStyle/>
          <a:p>
            <a:r>
              <a:rPr lang="en-US" b="1" dirty="0"/>
              <a:t>IBM cloud::</a:t>
            </a:r>
            <a:r>
              <a:rPr lang="en-US" dirty="0"/>
              <a:t>Volkswagen</a:t>
            </a:r>
            <a:endParaRPr lang="en-US" b="1" dirty="0"/>
          </a:p>
        </p:txBody>
      </p:sp>
      <p:sp>
        <p:nvSpPr>
          <p:cNvPr id="3" name="Picture Placeholder 2">
            <a:extLst>
              <a:ext uri="{FF2B5EF4-FFF2-40B4-BE49-F238E27FC236}">
                <a16:creationId xmlns:a16="http://schemas.microsoft.com/office/drawing/2014/main" id="{F5122824-5501-E2C2-10EC-D850BA6004CB}"/>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5F9E1C1C-08A8-74D9-B7EB-475480102874}"/>
              </a:ext>
            </a:extLst>
          </p:cNvPr>
          <p:cNvSpPr>
            <a:spLocks noGrp="1"/>
          </p:cNvSpPr>
          <p:nvPr>
            <p:ph sz="half" idx="16"/>
          </p:nvPr>
        </p:nvSpPr>
        <p:spPr>
          <a:xfrm>
            <a:off x="3807877" y="2885968"/>
            <a:ext cx="7615274" cy="3470381"/>
          </a:xfrm>
        </p:spPr>
        <p:txBody>
          <a:bodyPr>
            <a:normAutofit/>
          </a:bodyPr>
          <a:lstStyle/>
          <a:p>
            <a:pPr algn="just"/>
            <a:r>
              <a:rPr lang="en-US" b="1" dirty="0"/>
              <a:t>Use Case:</a:t>
            </a:r>
            <a:r>
              <a:rPr lang="en-US" dirty="0"/>
              <a:t> Automotive manufacturing and supply chain management</a:t>
            </a:r>
          </a:p>
          <a:p>
            <a:pPr algn="just"/>
            <a:r>
              <a:rPr lang="en-US" b="1" dirty="0"/>
              <a:t>Key Services Used: </a:t>
            </a:r>
            <a:r>
              <a:rPr lang="en-US" dirty="0"/>
              <a:t>IBM Cloud, IBM Blockchain, IBM Watson IoT</a:t>
            </a:r>
          </a:p>
          <a:p>
            <a:pPr algn="just"/>
            <a:r>
              <a:rPr lang="en-US" b="1" dirty="0"/>
              <a:t>Success: </a:t>
            </a:r>
            <a:r>
              <a:rPr lang="en-US" dirty="0"/>
              <a:t>Improved supply chain transparency and efficiency using blockchain technology and IoT solutions.</a:t>
            </a:r>
          </a:p>
          <a:p>
            <a:pPr algn="just"/>
            <a:r>
              <a:rPr lang="en-US" b="1" dirty="0"/>
              <a:t>Lessons Learned: </a:t>
            </a:r>
            <a:r>
              <a:rPr lang="en-US" dirty="0"/>
              <a:t>Benefits of integrating blockchain for secure and transparent transactions; using IoT to enhance operational efficiency.</a:t>
            </a:r>
          </a:p>
        </p:txBody>
      </p:sp>
      <p:sp>
        <p:nvSpPr>
          <p:cNvPr id="5" name="Footer Placeholder 4">
            <a:extLst>
              <a:ext uri="{FF2B5EF4-FFF2-40B4-BE49-F238E27FC236}">
                <a16:creationId xmlns:a16="http://schemas.microsoft.com/office/drawing/2014/main" id="{E8796CFD-2EFD-9D74-53E1-8F6635DF6541}"/>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EE2D5E1E-3F56-EB6E-390F-55C300E4C4C4}"/>
              </a:ext>
            </a:extLst>
          </p:cNvPr>
          <p:cNvSpPr>
            <a:spLocks noGrp="1"/>
          </p:cNvSpPr>
          <p:nvPr>
            <p:ph type="sldNum" sz="quarter" idx="12"/>
          </p:nvPr>
        </p:nvSpPr>
        <p:spPr/>
        <p:txBody>
          <a:bodyPr/>
          <a:lstStyle/>
          <a:p>
            <a:fld id="{B5CEABB6-07DC-46E8-9B57-56EC44A396E5}" type="slidenum">
              <a:rPr lang="en-US" smtClean="0"/>
              <a:pPr/>
              <a:t>27</a:t>
            </a:fld>
            <a:endParaRPr lang="en-US" dirty="0"/>
          </a:p>
        </p:txBody>
      </p:sp>
    </p:spTree>
    <p:extLst>
      <p:ext uri="{BB962C8B-B14F-4D97-AF65-F5344CB8AC3E}">
        <p14:creationId xmlns:p14="http://schemas.microsoft.com/office/powerpoint/2010/main" val="5724579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413C0-2B6B-8DEF-FF91-224D0CEACACB}"/>
              </a:ext>
            </a:extLst>
          </p:cNvPr>
          <p:cNvSpPr>
            <a:spLocks noGrp="1"/>
          </p:cNvSpPr>
          <p:nvPr>
            <p:ph type="title"/>
          </p:nvPr>
        </p:nvSpPr>
        <p:spPr>
          <a:xfrm>
            <a:off x="3807877" y="898525"/>
            <a:ext cx="7606895" cy="1320020"/>
          </a:xfrm>
        </p:spPr>
        <p:txBody>
          <a:bodyPr>
            <a:normAutofit/>
          </a:bodyPr>
          <a:lstStyle/>
          <a:p>
            <a:pPr algn="just"/>
            <a:r>
              <a:rPr lang="es-ES" dirty="0"/>
              <a:t>Alibaba Cloud:</a:t>
            </a:r>
          </a:p>
        </p:txBody>
      </p:sp>
      <p:sp>
        <p:nvSpPr>
          <p:cNvPr id="3" name="Picture Placeholder 2">
            <a:extLst>
              <a:ext uri="{FF2B5EF4-FFF2-40B4-BE49-F238E27FC236}">
                <a16:creationId xmlns:a16="http://schemas.microsoft.com/office/drawing/2014/main" id="{C763B3BD-BDCA-0A0E-9B7B-877BCB93A003}"/>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47FDC6AD-6599-A393-A859-BA16B76E93B2}"/>
              </a:ext>
            </a:extLst>
          </p:cNvPr>
          <p:cNvSpPr>
            <a:spLocks noGrp="1"/>
          </p:cNvSpPr>
          <p:nvPr>
            <p:ph sz="half" idx="16"/>
          </p:nvPr>
        </p:nvSpPr>
        <p:spPr>
          <a:xfrm>
            <a:off x="3803953" y="2578308"/>
            <a:ext cx="7615274" cy="3658980"/>
          </a:xfrm>
        </p:spPr>
        <p:txBody>
          <a:bodyPr>
            <a:normAutofit/>
          </a:bodyPr>
          <a:lstStyle/>
          <a:p>
            <a:pPr algn="just"/>
            <a:r>
              <a:rPr lang="es-ES" dirty="0"/>
              <a:t>Lazada</a:t>
            </a:r>
          </a:p>
          <a:p>
            <a:pPr algn="just"/>
            <a:r>
              <a:rPr lang="es-ES" dirty="0" err="1"/>
              <a:t>AirAsia</a:t>
            </a:r>
            <a:endParaRPr lang="es-ES" dirty="0"/>
          </a:p>
          <a:p>
            <a:pPr algn="just"/>
            <a:endParaRPr lang="en-US" dirty="0"/>
          </a:p>
        </p:txBody>
      </p:sp>
      <p:sp>
        <p:nvSpPr>
          <p:cNvPr id="5" name="Footer Placeholder 4">
            <a:extLst>
              <a:ext uri="{FF2B5EF4-FFF2-40B4-BE49-F238E27FC236}">
                <a16:creationId xmlns:a16="http://schemas.microsoft.com/office/drawing/2014/main" id="{617FD599-0B5A-8EE1-13FE-8E1E79498EAB}"/>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AD9B83A8-E2E0-7A2D-C9E5-FDE92C1D4E0C}"/>
              </a:ext>
            </a:extLst>
          </p:cNvPr>
          <p:cNvSpPr>
            <a:spLocks noGrp="1"/>
          </p:cNvSpPr>
          <p:nvPr>
            <p:ph type="sldNum" sz="quarter" idx="12"/>
          </p:nvPr>
        </p:nvSpPr>
        <p:spPr/>
        <p:txBody>
          <a:bodyPr/>
          <a:lstStyle/>
          <a:p>
            <a:fld id="{B5CEABB6-07DC-46E8-9B57-56EC44A396E5}" type="slidenum">
              <a:rPr lang="en-US" smtClean="0"/>
              <a:pPr/>
              <a:t>28</a:t>
            </a:fld>
            <a:endParaRPr lang="en-US" dirty="0"/>
          </a:p>
        </p:txBody>
      </p:sp>
    </p:spTree>
    <p:extLst>
      <p:ext uri="{BB962C8B-B14F-4D97-AF65-F5344CB8AC3E}">
        <p14:creationId xmlns:p14="http://schemas.microsoft.com/office/powerpoint/2010/main" val="1770227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2029967"/>
          </a:xfrm>
        </p:spPr>
        <p:txBody>
          <a:bodyPr/>
          <a:lstStyle/>
          <a:p>
            <a:r>
              <a:rPr lang="en-US" dirty="0"/>
              <a:t>In short:</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3192905"/>
            <a:ext cx="7615274" cy="3044383"/>
          </a:xfrm>
        </p:spPr>
        <p:txBody>
          <a:bodyPr>
            <a:normAutofit/>
          </a:bodyPr>
          <a:lstStyle/>
          <a:p>
            <a:pPr algn="just"/>
            <a:r>
              <a:rPr lang="en-US" dirty="0"/>
              <a:t>Key lessons learned include the importance of scalability, leveraging managed services, and integrating advanced technologies like AI and IoT to drive business success.</a:t>
            </a:r>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29</a:t>
            </a:fld>
            <a:endParaRPr lang="en-US" dirty="0"/>
          </a:p>
        </p:txBody>
      </p:sp>
      <p:sp>
        <p:nvSpPr>
          <p:cNvPr id="3" name="Footer Placeholder 2">
            <a:extLst>
              <a:ext uri="{FF2B5EF4-FFF2-40B4-BE49-F238E27FC236}">
                <a16:creationId xmlns:a16="http://schemas.microsoft.com/office/drawing/2014/main" id="{C62A04A8-C705-054B-BD88-D92BB0440B7D}"/>
              </a:ext>
            </a:extLst>
          </p:cNvPr>
          <p:cNvSpPr>
            <a:spLocks noGrp="1"/>
          </p:cNvSpPr>
          <p:nvPr>
            <p:ph type="ftr" sz="quarter" idx="11"/>
          </p:nvPr>
        </p:nvSpPr>
        <p:spPr/>
        <p:txBody>
          <a:bodyPr/>
          <a:lstStyle/>
          <a:p>
            <a:r>
              <a:rPr lang="en-US"/>
              <a:t>Professor Dr. Sudan Jha</a:t>
            </a:r>
            <a:endParaRPr lang="en-US" dirty="0"/>
          </a:p>
        </p:txBody>
      </p:sp>
    </p:spTree>
    <p:extLst>
      <p:ext uri="{BB962C8B-B14F-4D97-AF65-F5344CB8AC3E}">
        <p14:creationId xmlns:p14="http://schemas.microsoft.com/office/powerpoint/2010/main" val="2897019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A2CE7-EFCE-C505-A612-7965B12A81E0}"/>
              </a:ext>
            </a:extLst>
          </p:cNvPr>
          <p:cNvSpPr>
            <a:spLocks noGrp="1"/>
          </p:cNvSpPr>
          <p:nvPr>
            <p:ph type="title"/>
          </p:nvPr>
        </p:nvSpPr>
        <p:spPr/>
        <p:txBody>
          <a:bodyPr/>
          <a:lstStyle/>
          <a:p>
            <a:pPr algn="just"/>
            <a:r>
              <a:rPr lang="en-US" b="1" dirty="0"/>
              <a:t>Accessing The Cloud: Platforms</a:t>
            </a:r>
          </a:p>
        </p:txBody>
      </p:sp>
      <p:sp>
        <p:nvSpPr>
          <p:cNvPr id="3" name="Picture Placeholder 2">
            <a:extLst>
              <a:ext uri="{FF2B5EF4-FFF2-40B4-BE49-F238E27FC236}">
                <a16:creationId xmlns:a16="http://schemas.microsoft.com/office/drawing/2014/main" id="{E5157D0A-8933-5D7F-69C5-0AA2D343A66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81091963-1D0F-51DA-4783-C400CA405514}"/>
              </a:ext>
            </a:extLst>
          </p:cNvPr>
          <p:cNvSpPr>
            <a:spLocks noGrp="1"/>
          </p:cNvSpPr>
          <p:nvPr>
            <p:ph sz="half" idx="16"/>
          </p:nvPr>
        </p:nvSpPr>
        <p:spPr>
          <a:xfrm>
            <a:off x="3803953" y="2928491"/>
            <a:ext cx="7615274" cy="3308797"/>
          </a:xfrm>
        </p:spPr>
        <p:txBody>
          <a:bodyPr/>
          <a:lstStyle/>
          <a:p>
            <a:r>
              <a:rPr lang="en-US" dirty="0"/>
              <a:t>Cloud platforms offer a comprehensive suite of services for building, deploying, and managing cloud applications.</a:t>
            </a:r>
          </a:p>
          <a:p>
            <a:r>
              <a:rPr lang="en-US" dirty="0"/>
              <a:t>Popular examples include:</a:t>
            </a:r>
          </a:p>
          <a:p>
            <a:pPr lvl="1"/>
            <a:r>
              <a:rPr lang="en-US" dirty="0"/>
              <a:t>Amazon Web Services (AWS)</a:t>
            </a:r>
          </a:p>
          <a:p>
            <a:pPr lvl="1"/>
            <a:r>
              <a:rPr lang="en-US" dirty="0"/>
              <a:t>Microsoft Azure</a:t>
            </a:r>
          </a:p>
          <a:p>
            <a:pPr lvl="1"/>
            <a:r>
              <a:rPr lang="en-US" dirty="0"/>
              <a:t>Google Cloud Platform (GCP)</a:t>
            </a:r>
          </a:p>
          <a:p>
            <a:pPr lvl="1"/>
            <a:r>
              <a:rPr lang="en-US" dirty="0"/>
              <a:t>IBM Cloud</a:t>
            </a:r>
          </a:p>
          <a:p>
            <a:pPr lvl="1"/>
            <a:r>
              <a:rPr lang="en-US" dirty="0"/>
              <a:t>Alibaba Cloud</a:t>
            </a:r>
          </a:p>
          <a:p>
            <a:pPr marL="0" indent="0">
              <a:buNone/>
            </a:pPr>
            <a:endParaRPr lang="en-US" b="1" dirty="0"/>
          </a:p>
        </p:txBody>
      </p:sp>
      <p:sp>
        <p:nvSpPr>
          <p:cNvPr id="5" name="Footer Placeholder 4">
            <a:extLst>
              <a:ext uri="{FF2B5EF4-FFF2-40B4-BE49-F238E27FC236}">
                <a16:creationId xmlns:a16="http://schemas.microsoft.com/office/drawing/2014/main" id="{377BDEB1-A251-1B25-ACF8-1502AA4CE275}"/>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58154248-EE5C-657B-02F1-40E2E7DC80CA}"/>
              </a:ext>
            </a:extLst>
          </p:cNvPr>
          <p:cNvSpPr>
            <a:spLocks noGrp="1"/>
          </p:cNvSpPr>
          <p:nvPr>
            <p:ph type="sldNum" sz="quarter" idx="12"/>
          </p:nvPr>
        </p:nvSpPr>
        <p:spPr/>
        <p:txBody>
          <a:bodyPr/>
          <a:lstStyle/>
          <a:p>
            <a:fld id="{B5CEABB6-07DC-46E8-9B57-56EC44A396E5}" type="slidenum">
              <a:rPr lang="en-US" smtClean="0"/>
              <a:pPr/>
              <a:t>3</a:t>
            </a:fld>
            <a:endParaRPr lang="en-US" dirty="0"/>
          </a:p>
        </p:txBody>
      </p:sp>
    </p:spTree>
    <p:extLst>
      <p:ext uri="{BB962C8B-B14F-4D97-AF65-F5344CB8AC3E}">
        <p14:creationId xmlns:p14="http://schemas.microsoft.com/office/powerpoint/2010/main" val="27615129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825345"/>
          </a:xfrm>
        </p:spPr>
        <p:txBody>
          <a:bodyPr>
            <a:normAutofit fontScale="90000"/>
          </a:bodyPr>
          <a:lstStyle/>
          <a:p>
            <a:r>
              <a:rPr lang="en-US" dirty="0"/>
              <a:t>Introduction to Web Application Frameworks (WAFs)</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3429000"/>
            <a:ext cx="8143208" cy="3046750"/>
          </a:xfrm>
        </p:spPr>
        <p:txBody>
          <a:bodyPr>
            <a:normAutofit/>
          </a:bodyPr>
          <a:lstStyle/>
          <a:p>
            <a:endParaRPr lang="en-US" dirty="0"/>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30</a:t>
            </a:fld>
            <a:endParaRPr lang="en-US" dirty="0"/>
          </a:p>
        </p:txBody>
      </p:sp>
      <p:sp>
        <p:nvSpPr>
          <p:cNvPr id="3" name="Footer Placeholder 2">
            <a:extLst>
              <a:ext uri="{FF2B5EF4-FFF2-40B4-BE49-F238E27FC236}">
                <a16:creationId xmlns:a16="http://schemas.microsoft.com/office/drawing/2014/main" id="{C62A04A8-C705-054B-BD88-D92BB0440B7D}"/>
              </a:ext>
            </a:extLst>
          </p:cNvPr>
          <p:cNvSpPr>
            <a:spLocks noGrp="1"/>
          </p:cNvSpPr>
          <p:nvPr>
            <p:ph type="ftr" sz="quarter" idx="11"/>
          </p:nvPr>
        </p:nvSpPr>
        <p:spPr/>
        <p:txBody>
          <a:bodyPr/>
          <a:lstStyle/>
          <a:p>
            <a:r>
              <a:rPr lang="en-US"/>
              <a:t>Professor Dr. Sudan Jha</a:t>
            </a:r>
            <a:endParaRPr lang="en-US" dirty="0"/>
          </a:p>
        </p:txBody>
      </p:sp>
    </p:spTree>
    <p:extLst>
      <p:ext uri="{BB962C8B-B14F-4D97-AF65-F5344CB8AC3E}">
        <p14:creationId xmlns:p14="http://schemas.microsoft.com/office/powerpoint/2010/main" val="41938014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8C4B9-B13F-C26F-27C5-0FFBD3EF615E}"/>
              </a:ext>
            </a:extLst>
          </p:cNvPr>
          <p:cNvSpPr>
            <a:spLocks noGrp="1"/>
          </p:cNvSpPr>
          <p:nvPr>
            <p:ph type="title"/>
          </p:nvPr>
        </p:nvSpPr>
        <p:spPr>
          <a:xfrm>
            <a:off x="3153103" y="898524"/>
            <a:ext cx="8261669" cy="2029967"/>
          </a:xfrm>
        </p:spPr>
        <p:txBody>
          <a:bodyPr/>
          <a:lstStyle/>
          <a:p>
            <a:r>
              <a:rPr lang="en-US" dirty="0"/>
              <a:t>Popular Web Application Frameworks</a:t>
            </a:r>
          </a:p>
        </p:txBody>
      </p:sp>
      <p:sp>
        <p:nvSpPr>
          <p:cNvPr id="3" name="Picture Placeholder 2">
            <a:extLst>
              <a:ext uri="{FF2B5EF4-FFF2-40B4-BE49-F238E27FC236}">
                <a16:creationId xmlns:a16="http://schemas.microsoft.com/office/drawing/2014/main" id="{F2F22591-C6E5-305E-1B23-1CC25668343E}"/>
              </a:ext>
            </a:extLst>
          </p:cNvPr>
          <p:cNvSpPr>
            <a:spLocks noGrp="1"/>
          </p:cNvSpPr>
          <p:nvPr>
            <p:ph type="pic" sz="quarter" idx="15"/>
          </p:nvPr>
        </p:nvSpPr>
        <p:spPr/>
        <p:txBody>
          <a:bodyPr/>
          <a:lstStyle/>
          <a:p>
            <a:endParaRPr lang="en-US"/>
          </a:p>
        </p:txBody>
      </p:sp>
      <p:graphicFrame>
        <p:nvGraphicFramePr>
          <p:cNvPr id="7" name="Content Placeholder 6">
            <a:extLst>
              <a:ext uri="{FF2B5EF4-FFF2-40B4-BE49-F238E27FC236}">
                <a16:creationId xmlns:a16="http://schemas.microsoft.com/office/drawing/2014/main" id="{40854B6D-2902-F522-EC84-9223B0C4FE7A}"/>
              </a:ext>
            </a:extLst>
          </p:cNvPr>
          <p:cNvGraphicFramePr>
            <a:graphicFrameLocks noGrp="1"/>
          </p:cNvGraphicFramePr>
          <p:nvPr>
            <p:ph sz="half" idx="16"/>
            <p:extLst>
              <p:ext uri="{D42A27DB-BD31-4B8C-83A1-F6EECF244321}">
                <p14:modId xmlns:p14="http://schemas.microsoft.com/office/powerpoint/2010/main" val="2981047851"/>
              </p:ext>
            </p:extLst>
          </p:nvPr>
        </p:nvGraphicFramePr>
        <p:xfrm>
          <a:off x="3264902" y="2928491"/>
          <a:ext cx="8261669" cy="2834640"/>
        </p:xfrm>
        <a:graphic>
          <a:graphicData uri="http://schemas.openxmlformats.org/drawingml/2006/table">
            <a:tbl>
              <a:tblPr firstRow="1" bandRow="1">
                <a:tableStyleId>{C4B1156A-380E-4F78-BDF5-A606A8083BF9}</a:tableStyleId>
              </a:tblPr>
              <a:tblGrid>
                <a:gridCol w="2714487">
                  <a:extLst>
                    <a:ext uri="{9D8B030D-6E8A-4147-A177-3AD203B41FA5}">
                      <a16:colId xmlns:a16="http://schemas.microsoft.com/office/drawing/2014/main" val="3397177017"/>
                    </a:ext>
                  </a:extLst>
                </a:gridCol>
                <a:gridCol w="5547182">
                  <a:extLst>
                    <a:ext uri="{9D8B030D-6E8A-4147-A177-3AD203B41FA5}">
                      <a16:colId xmlns:a16="http://schemas.microsoft.com/office/drawing/2014/main" val="1003833798"/>
                    </a:ext>
                  </a:extLst>
                </a:gridCol>
              </a:tblGrid>
              <a:tr h="903480">
                <a:tc>
                  <a:txBody>
                    <a:bodyPr/>
                    <a:lstStyle/>
                    <a:p>
                      <a:r>
                        <a:rPr lang="en-US" dirty="0"/>
                        <a:t>Spring (Java)</a:t>
                      </a:r>
                    </a:p>
                  </a:txBody>
                  <a:tcPr/>
                </a:tc>
                <a:tc>
                  <a:txBody>
                    <a:bodyPr/>
                    <a:lstStyle/>
                    <a:p>
                      <a:r>
                        <a:rPr lang="en-US" dirty="0"/>
                        <a:t>Ideal for enterprise-level applications.</a:t>
                      </a:r>
                    </a:p>
                    <a:p>
                      <a:r>
                        <a:rPr lang="en-US" dirty="0"/>
                        <a:t>Comprehensive infrastructure support for Java applications.</a:t>
                      </a:r>
                    </a:p>
                  </a:txBody>
                  <a:tcPr/>
                </a:tc>
                <a:extLst>
                  <a:ext uri="{0D108BD9-81ED-4DB2-BD59-A6C34878D82A}">
                    <a16:rowId xmlns:a16="http://schemas.microsoft.com/office/drawing/2014/main" val="1681178880"/>
                  </a:ext>
                </a:extLst>
              </a:tr>
              <a:tr h="63243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Ruby on Rails (Ruby)</a:t>
                      </a:r>
                    </a:p>
                  </a:txBody>
                  <a:tcPr/>
                </a:tc>
                <a:tc>
                  <a:txBody>
                    <a:bodyPr/>
                    <a:lstStyle/>
                    <a:p>
                      <a:r>
                        <a:rPr lang="en-US" dirty="0"/>
                        <a:t>Convention over configuration principle.</a:t>
                      </a:r>
                    </a:p>
                    <a:p>
                      <a:r>
                        <a:rPr lang="en-US" dirty="0"/>
                        <a:t>Simplifies and speeds up development.</a:t>
                      </a:r>
                    </a:p>
                  </a:txBody>
                  <a:tcPr/>
                </a:tc>
                <a:extLst>
                  <a:ext uri="{0D108BD9-81ED-4DB2-BD59-A6C34878D82A}">
                    <a16:rowId xmlns:a16="http://schemas.microsoft.com/office/drawing/2014/main" val="1631002360"/>
                  </a:ext>
                </a:extLst>
              </a:tr>
              <a:tr h="632436">
                <a:tc>
                  <a:txBody>
                    <a:bodyPr/>
                    <a:lstStyle/>
                    <a:p>
                      <a:r>
                        <a:rPr lang="en-US" dirty="0"/>
                        <a:t>Django (Python)</a:t>
                      </a:r>
                    </a:p>
                  </a:txBody>
                  <a:tcPr/>
                </a:tc>
                <a:tc>
                  <a:txBody>
                    <a:bodyPr/>
                    <a:lstStyle/>
                    <a:p>
                      <a:r>
                        <a:rPr lang="en-US" dirty="0"/>
                        <a:t>Rapid development and clean design.</a:t>
                      </a:r>
                    </a:p>
                    <a:p>
                      <a:r>
                        <a:rPr lang="en-US" dirty="0"/>
                        <a:t>Robust features out of the box.</a:t>
                      </a:r>
                    </a:p>
                  </a:txBody>
                  <a:tcPr/>
                </a:tc>
                <a:extLst>
                  <a:ext uri="{0D108BD9-81ED-4DB2-BD59-A6C34878D82A}">
                    <a16:rowId xmlns:a16="http://schemas.microsoft.com/office/drawing/2014/main" val="3678755586"/>
                  </a:ext>
                </a:extLst>
              </a:tr>
              <a:tr h="632436">
                <a:tc>
                  <a:txBody>
                    <a:bodyPr/>
                    <a:lstStyle/>
                    <a:p>
                      <a:r>
                        <a:rPr lang="en-US" dirty="0"/>
                        <a:t>Node.js (JavaScript)</a:t>
                      </a:r>
                    </a:p>
                    <a:p>
                      <a:endParaRPr lang="en-US" dirty="0"/>
                    </a:p>
                  </a:txBody>
                  <a:tcPr/>
                </a:tc>
                <a:tc>
                  <a:txBody>
                    <a:bodyPr/>
                    <a:lstStyle/>
                    <a:p>
                      <a:r>
                        <a:rPr lang="en-US" dirty="0"/>
                        <a:t>Server-side scripting with JavaScript.</a:t>
                      </a:r>
                    </a:p>
                    <a:p>
                      <a:r>
                        <a:rPr lang="en-US" dirty="0"/>
                        <a:t>Event-driven, non-blocking I/O model.</a:t>
                      </a:r>
                    </a:p>
                  </a:txBody>
                  <a:tcPr/>
                </a:tc>
                <a:extLst>
                  <a:ext uri="{0D108BD9-81ED-4DB2-BD59-A6C34878D82A}">
                    <a16:rowId xmlns:a16="http://schemas.microsoft.com/office/drawing/2014/main" val="1251830034"/>
                  </a:ext>
                </a:extLst>
              </a:tr>
            </a:tbl>
          </a:graphicData>
        </a:graphic>
      </p:graphicFrame>
      <p:sp>
        <p:nvSpPr>
          <p:cNvPr id="5" name="Footer Placeholder 4">
            <a:extLst>
              <a:ext uri="{FF2B5EF4-FFF2-40B4-BE49-F238E27FC236}">
                <a16:creationId xmlns:a16="http://schemas.microsoft.com/office/drawing/2014/main" id="{2AA811AA-12F9-59DA-1B79-1FC00CE37860}"/>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4984E76E-0440-0973-F9EE-47245550D31D}"/>
              </a:ext>
            </a:extLst>
          </p:cNvPr>
          <p:cNvSpPr>
            <a:spLocks noGrp="1"/>
          </p:cNvSpPr>
          <p:nvPr>
            <p:ph type="sldNum" sz="quarter" idx="12"/>
          </p:nvPr>
        </p:nvSpPr>
        <p:spPr/>
        <p:txBody>
          <a:bodyPr/>
          <a:lstStyle/>
          <a:p>
            <a:fld id="{B5CEABB6-07DC-46E8-9B57-56EC44A396E5}" type="slidenum">
              <a:rPr lang="en-US" smtClean="0"/>
              <a:pPr/>
              <a:t>31</a:t>
            </a:fld>
            <a:endParaRPr lang="en-US" dirty="0"/>
          </a:p>
        </p:txBody>
      </p:sp>
    </p:spTree>
    <p:extLst>
      <p:ext uri="{BB962C8B-B14F-4D97-AF65-F5344CB8AC3E}">
        <p14:creationId xmlns:p14="http://schemas.microsoft.com/office/powerpoint/2010/main" val="36016389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42D2D-51BA-AC2C-289A-BB15B483097F}"/>
              </a:ext>
            </a:extLst>
          </p:cNvPr>
          <p:cNvSpPr>
            <a:spLocks noGrp="1"/>
          </p:cNvSpPr>
          <p:nvPr>
            <p:ph type="title"/>
          </p:nvPr>
        </p:nvSpPr>
        <p:spPr/>
        <p:txBody>
          <a:bodyPr/>
          <a:lstStyle/>
          <a:p>
            <a:r>
              <a:rPr lang="en-US" dirty="0"/>
              <a:t>Spring (Java)</a:t>
            </a:r>
          </a:p>
        </p:txBody>
      </p:sp>
      <p:sp>
        <p:nvSpPr>
          <p:cNvPr id="3" name="Picture Placeholder 2">
            <a:extLst>
              <a:ext uri="{FF2B5EF4-FFF2-40B4-BE49-F238E27FC236}">
                <a16:creationId xmlns:a16="http://schemas.microsoft.com/office/drawing/2014/main" id="{E96401C9-E9CA-CDB6-5DEF-B4A7816B6282}"/>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0E10845B-30D2-EDC6-B647-EF27D6470206}"/>
              </a:ext>
            </a:extLst>
          </p:cNvPr>
          <p:cNvSpPr>
            <a:spLocks noGrp="1"/>
          </p:cNvSpPr>
          <p:nvPr>
            <p:ph sz="half" idx="16"/>
          </p:nvPr>
        </p:nvSpPr>
        <p:spPr>
          <a:xfrm>
            <a:off x="3803953" y="2803160"/>
            <a:ext cx="7615274" cy="3434127"/>
          </a:xfrm>
        </p:spPr>
        <p:txBody>
          <a:bodyPr>
            <a:normAutofit/>
          </a:bodyPr>
          <a:lstStyle/>
          <a:p>
            <a:r>
              <a:rPr lang="en-US" dirty="0"/>
              <a:t>Used for building robust, large-scale enterprise applications.</a:t>
            </a:r>
          </a:p>
          <a:p>
            <a:r>
              <a:rPr lang="en-US" dirty="0"/>
              <a:t>Provides a wide range of features, including dependency injection, aspect-oriented programming, and transaction management.</a:t>
            </a:r>
          </a:p>
          <a:p>
            <a:r>
              <a:rPr lang="en-US" dirty="0"/>
              <a:t>Integrates well with other Java libraries and frameworks.</a:t>
            </a:r>
          </a:p>
        </p:txBody>
      </p:sp>
      <p:sp>
        <p:nvSpPr>
          <p:cNvPr id="5" name="Footer Placeholder 4">
            <a:extLst>
              <a:ext uri="{FF2B5EF4-FFF2-40B4-BE49-F238E27FC236}">
                <a16:creationId xmlns:a16="http://schemas.microsoft.com/office/drawing/2014/main" id="{613CD1D2-B34B-57AD-F832-F097061EFCD0}"/>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16A848B9-9555-8CE1-7253-7F64EABCFAE3}"/>
              </a:ext>
            </a:extLst>
          </p:cNvPr>
          <p:cNvSpPr>
            <a:spLocks noGrp="1"/>
          </p:cNvSpPr>
          <p:nvPr>
            <p:ph type="sldNum" sz="quarter" idx="12"/>
          </p:nvPr>
        </p:nvSpPr>
        <p:spPr/>
        <p:txBody>
          <a:bodyPr/>
          <a:lstStyle/>
          <a:p>
            <a:fld id="{B5CEABB6-07DC-46E8-9B57-56EC44A396E5}" type="slidenum">
              <a:rPr lang="en-US" smtClean="0"/>
              <a:pPr/>
              <a:t>32</a:t>
            </a:fld>
            <a:endParaRPr lang="en-US" dirty="0"/>
          </a:p>
        </p:txBody>
      </p:sp>
    </p:spTree>
    <p:extLst>
      <p:ext uri="{BB962C8B-B14F-4D97-AF65-F5344CB8AC3E}">
        <p14:creationId xmlns:p14="http://schemas.microsoft.com/office/powerpoint/2010/main" val="331959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2029967"/>
          </a:xfrm>
        </p:spPr>
        <p:txBody>
          <a:bodyPr/>
          <a:lstStyle/>
          <a:p>
            <a:pPr marL="0" indent="0">
              <a:buNone/>
            </a:pPr>
            <a:r>
              <a:rPr lang="en-US" b="1" dirty="0"/>
              <a:t>Ruby on Rails (Ruby)</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3429000"/>
            <a:ext cx="7615274" cy="2808288"/>
          </a:xfrm>
        </p:spPr>
        <p:txBody>
          <a:bodyPr>
            <a:normAutofit/>
          </a:bodyPr>
          <a:lstStyle/>
          <a:p>
            <a:r>
              <a:rPr lang="en-US" dirty="0"/>
              <a:t>Emphasizes convention over configuration.</a:t>
            </a:r>
          </a:p>
          <a:p>
            <a:r>
              <a:rPr lang="en-US" dirty="0"/>
              <a:t>Accelerates development with pre-built modules.</a:t>
            </a:r>
          </a:p>
          <a:p>
            <a:r>
              <a:rPr lang="en-US" dirty="0"/>
              <a:t>Encourages clean and readable code with its Ruby syntax.</a:t>
            </a:r>
          </a:p>
          <a:p>
            <a:endParaRPr lang="en-US" dirty="0"/>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33</a:t>
            </a:fld>
            <a:endParaRPr lang="en-US" dirty="0"/>
          </a:p>
        </p:txBody>
      </p:sp>
      <p:sp>
        <p:nvSpPr>
          <p:cNvPr id="3" name="Footer Placeholder 2">
            <a:extLst>
              <a:ext uri="{FF2B5EF4-FFF2-40B4-BE49-F238E27FC236}">
                <a16:creationId xmlns:a16="http://schemas.microsoft.com/office/drawing/2014/main" id="{C62A04A8-C705-054B-BD88-D92BB0440B7D}"/>
              </a:ext>
            </a:extLst>
          </p:cNvPr>
          <p:cNvSpPr>
            <a:spLocks noGrp="1"/>
          </p:cNvSpPr>
          <p:nvPr>
            <p:ph type="ftr" sz="quarter" idx="11"/>
          </p:nvPr>
        </p:nvSpPr>
        <p:spPr/>
        <p:txBody>
          <a:bodyPr/>
          <a:lstStyle/>
          <a:p>
            <a:r>
              <a:rPr lang="en-US"/>
              <a:t>Professor Dr. Sudan Jha</a:t>
            </a:r>
            <a:endParaRPr lang="en-US" dirty="0"/>
          </a:p>
        </p:txBody>
      </p:sp>
    </p:spTree>
    <p:extLst>
      <p:ext uri="{BB962C8B-B14F-4D97-AF65-F5344CB8AC3E}">
        <p14:creationId xmlns:p14="http://schemas.microsoft.com/office/powerpoint/2010/main" val="9751796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807877" y="898524"/>
            <a:ext cx="7606895" cy="2029967"/>
          </a:xfrm>
        </p:spPr>
        <p:txBody>
          <a:bodyPr>
            <a:normAutofit/>
          </a:bodyPr>
          <a:lstStyle/>
          <a:p>
            <a:r>
              <a:rPr lang="en-US" dirty="0"/>
              <a:t>Django (Python)</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3168868"/>
            <a:ext cx="7615274" cy="3068419"/>
          </a:xfrm>
        </p:spPr>
        <p:txBody>
          <a:bodyPr>
            <a:normAutofit/>
          </a:bodyPr>
          <a:lstStyle/>
          <a:p>
            <a:r>
              <a:rPr lang="en-US" dirty="0"/>
              <a:t>Promotes rapid development and clean, pragmatic design.</a:t>
            </a:r>
          </a:p>
          <a:p>
            <a:r>
              <a:rPr lang="en-US" dirty="0"/>
              <a:t>Comes with an ORM, authentication, and admin interface.</a:t>
            </a:r>
          </a:p>
          <a:p>
            <a:r>
              <a:rPr lang="en-US" dirty="0"/>
              <a:t>Ensures high security and scalability.</a:t>
            </a:r>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34</a:t>
            </a:fld>
            <a:endParaRPr lang="en-US" dirty="0"/>
          </a:p>
        </p:txBody>
      </p:sp>
      <p:sp>
        <p:nvSpPr>
          <p:cNvPr id="3" name="Footer Placeholder 2">
            <a:extLst>
              <a:ext uri="{FF2B5EF4-FFF2-40B4-BE49-F238E27FC236}">
                <a16:creationId xmlns:a16="http://schemas.microsoft.com/office/drawing/2014/main" id="{C62A04A8-C705-054B-BD88-D92BB0440B7D}"/>
              </a:ext>
            </a:extLst>
          </p:cNvPr>
          <p:cNvSpPr>
            <a:spLocks noGrp="1"/>
          </p:cNvSpPr>
          <p:nvPr>
            <p:ph type="ftr" sz="quarter" idx="11"/>
          </p:nvPr>
        </p:nvSpPr>
        <p:spPr/>
        <p:txBody>
          <a:bodyPr/>
          <a:lstStyle/>
          <a:p>
            <a:r>
              <a:rPr lang="en-US"/>
              <a:t>Professor Dr. Sudan Jha</a:t>
            </a:r>
            <a:endParaRPr lang="en-US" dirty="0"/>
          </a:p>
        </p:txBody>
      </p:sp>
    </p:spTree>
    <p:extLst>
      <p:ext uri="{BB962C8B-B14F-4D97-AF65-F5344CB8AC3E}">
        <p14:creationId xmlns:p14="http://schemas.microsoft.com/office/powerpoint/2010/main" val="6798491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3057990" y="898524"/>
            <a:ext cx="9353862" cy="870315"/>
          </a:xfrm>
        </p:spPr>
        <p:txBody>
          <a:bodyPr>
            <a:normAutofit fontScale="90000"/>
          </a:bodyPr>
          <a:lstStyle/>
          <a:p>
            <a:r>
              <a:rPr lang="en-US" dirty="0"/>
              <a:t>Bandwidth and its performance</a:t>
            </a:r>
          </a:p>
        </p:txBody>
      </p:sp>
      <p:pic>
        <p:nvPicPr>
          <p:cNvPr id="14" name="Picture Placeholder 13" descr="Woman walking in office">
            <a:extLst>
              <a:ext uri="{FF2B5EF4-FFF2-40B4-BE49-F238E27FC236}">
                <a16:creationId xmlns:a16="http://schemas.microsoft.com/office/drawing/2014/main" id="{206549BD-D8AF-D3BE-750E-5F8C50CCB5B9}"/>
              </a:ext>
            </a:extLst>
          </p:cNvPr>
          <p:cNvPicPr>
            <a:picLocks noGrp="1" noChangeAspect="1"/>
          </p:cNvPicPr>
          <p:nvPr>
            <p:ph type="pic" sz="quarter" idx="15"/>
          </p:nvPr>
        </p:nvPicPr>
        <p:blipFill>
          <a:blip r:embed="rId3"/>
          <a:srcRect l="35913" r="35913"/>
          <a:stretch/>
        </p:blipFill>
        <p:spPr>
          <a:xfrm>
            <a:off x="1011337" y="9212"/>
            <a:ext cx="2029967" cy="4850544"/>
          </a:xfrm>
        </p:spPr>
      </p:pic>
      <p:sp>
        <p:nvSpPr>
          <p:cNvPr id="8" name="Text Placeholder 7">
            <a:extLst>
              <a:ext uri="{FF2B5EF4-FFF2-40B4-BE49-F238E27FC236}">
                <a16:creationId xmlns:a16="http://schemas.microsoft.com/office/drawing/2014/main" id="{87441910-6501-5C60-C05A-BAFF34C25798}"/>
              </a:ext>
            </a:extLst>
          </p:cNvPr>
          <p:cNvSpPr>
            <a:spLocks noGrp="1"/>
          </p:cNvSpPr>
          <p:nvPr>
            <p:ph sz="half" idx="16"/>
          </p:nvPr>
        </p:nvSpPr>
        <p:spPr>
          <a:xfrm>
            <a:off x="3803953" y="2682814"/>
            <a:ext cx="7615274" cy="3554474"/>
          </a:xfrm>
        </p:spPr>
        <p:txBody>
          <a:bodyPr>
            <a:normAutofit/>
          </a:bodyPr>
          <a:lstStyle/>
          <a:p>
            <a:pPr algn="just"/>
            <a:r>
              <a:rPr lang="en-US" b="1" dirty="0"/>
              <a:t>Bandwidth: </a:t>
            </a:r>
            <a:r>
              <a:rPr lang="en-US" dirty="0"/>
              <a:t>This term refers to the capacity of a network connection to transmit data. It's typically measured in bits per second (bps) or megabits per second (Mbps). Higher bandwidth connections can handle larger volumes of data traffic at faster speeds.</a:t>
            </a:r>
          </a:p>
          <a:p>
            <a:pPr algn="just"/>
            <a:r>
              <a:rPr lang="en-US" b="1" dirty="0"/>
              <a:t>Impact on Performance: </a:t>
            </a:r>
            <a:r>
              <a:rPr lang="en-US" dirty="0"/>
              <a:t>The bandwidth of your cloud network connection directly impacts performance. If your bandwidth is insufficient for your needs, you might experience slow data transfer speeds, application sluggishness, and delays in real-time interactions.</a:t>
            </a:r>
          </a:p>
        </p:txBody>
      </p:sp>
      <p:sp>
        <p:nvSpPr>
          <p:cNvPr id="64" name="Oval 63">
            <a:extLst>
              <a:ext uri="{FF2B5EF4-FFF2-40B4-BE49-F238E27FC236}">
                <a16:creationId xmlns:a16="http://schemas.microsoft.com/office/drawing/2014/main" id="{1C668341-39BE-4448-B29D-2594AE6D75C2}"/>
              </a:ext>
              <a:ext uri="{C183D7F6-B498-43B3-948B-1728B52AA6E4}">
                <adec:decorative xmlns:adec="http://schemas.microsoft.com/office/drawing/2017/decorative" val="1"/>
              </a:ext>
            </a:extLst>
          </p:cNvPr>
          <p:cNvSpPr/>
          <p:nvPr/>
        </p:nvSpPr>
        <p:spPr>
          <a:xfrm>
            <a:off x="1901853" y="2682814"/>
            <a:ext cx="274320" cy="2743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B31C374B-40F2-4B1E-A9D8-6E5C932FF170}"/>
              </a:ext>
              <a:ext uri="{C183D7F6-B498-43B3-948B-1728B52AA6E4}">
                <adec:decorative xmlns:adec="http://schemas.microsoft.com/office/drawing/2017/decorative" val="1"/>
              </a:ext>
            </a:extLst>
          </p:cNvPr>
          <p:cNvCxnSpPr>
            <a:cxnSpLocks/>
          </p:cNvCxnSpPr>
          <p:nvPr/>
        </p:nvCxnSpPr>
        <p:spPr>
          <a:xfrm flipV="1">
            <a:off x="0" y="2824876"/>
            <a:ext cx="2011680" cy="7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30" name="Slide Number Placeholder 29">
            <a:extLst>
              <a:ext uri="{FF2B5EF4-FFF2-40B4-BE49-F238E27FC236}">
                <a16:creationId xmlns:a16="http://schemas.microsoft.com/office/drawing/2014/main" id="{32C7587B-DD64-0940-2F6D-21C5F453FAB1}"/>
              </a:ext>
            </a:extLst>
          </p:cNvPr>
          <p:cNvSpPr>
            <a:spLocks noGrp="1"/>
          </p:cNvSpPr>
          <p:nvPr>
            <p:ph type="sldNum" sz="quarter" idx="12"/>
          </p:nvPr>
        </p:nvSpPr>
        <p:spPr/>
        <p:txBody>
          <a:bodyPr/>
          <a:lstStyle/>
          <a:p>
            <a:fld id="{B5CEABB6-07DC-46E8-9B57-56EC44A396E5}" type="slidenum">
              <a:rPr lang="en-US" smtClean="0"/>
              <a:pPr/>
              <a:t>35</a:t>
            </a:fld>
            <a:endParaRPr lang="en-US" dirty="0"/>
          </a:p>
        </p:txBody>
      </p:sp>
      <p:sp>
        <p:nvSpPr>
          <p:cNvPr id="3" name="Footer Placeholder 2">
            <a:extLst>
              <a:ext uri="{FF2B5EF4-FFF2-40B4-BE49-F238E27FC236}">
                <a16:creationId xmlns:a16="http://schemas.microsoft.com/office/drawing/2014/main" id="{C62A04A8-C705-054B-BD88-D92BB0440B7D}"/>
              </a:ext>
            </a:extLst>
          </p:cNvPr>
          <p:cNvSpPr>
            <a:spLocks noGrp="1"/>
          </p:cNvSpPr>
          <p:nvPr>
            <p:ph type="ftr" sz="quarter" idx="11"/>
          </p:nvPr>
        </p:nvSpPr>
        <p:spPr/>
        <p:txBody>
          <a:bodyPr/>
          <a:lstStyle/>
          <a:p>
            <a:r>
              <a:rPr lang="en-US"/>
              <a:t>Professor Dr. Sudan Jha</a:t>
            </a:r>
            <a:endParaRPr lang="en-US" dirty="0"/>
          </a:p>
        </p:txBody>
      </p:sp>
    </p:spTree>
    <p:extLst>
      <p:ext uri="{BB962C8B-B14F-4D97-AF65-F5344CB8AC3E}">
        <p14:creationId xmlns:p14="http://schemas.microsoft.com/office/powerpoint/2010/main" val="9843429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F5C20-0FE4-4B3A-A41C-00E6E35615E7}"/>
              </a:ext>
            </a:extLst>
          </p:cNvPr>
          <p:cNvSpPr>
            <a:spLocks noGrp="1"/>
          </p:cNvSpPr>
          <p:nvPr>
            <p:ph type="title"/>
          </p:nvPr>
        </p:nvSpPr>
        <p:spPr/>
        <p:txBody>
          <a:bodyPr>
            <a:normAutofit/>
          </a:bodyPr>
          <a:lstStyle/>
          <a:p>
            <a:r>
              <a:rPr lang="en-US" dirty="0"/>
              <a:t>Node.js (JavaScript)</a:t>
            </a:r>
          </a:p>
        </p:txBody>
      </p:sp>
      <p:sp>
        <p:nvSpPr>
          <p:cNvPr id="3" name="Picture Placeholder 2">
            <a:extLst>
              <a:ext uri="{FF2B5EF4-FFF2-40B4-BE49-F238E27FC236}">
                <a16:creationId xmlns:a16="http://schemas.microsoft.com/office/drawing/2014/main" id="{D4154822-F135-1CCA-7B0C-7A576103C928}"/>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50AC2340-9B0E-DAF0-589D-F601220C1984}"/>
              </a:ext>
            </a:extLst>
          </p:cNvPr>
          <p:cNvSpPr>
            <a:spLocks noGrp="1"/>
          </p:cNvSpPr>
          <p:nvPr>
            <p:ph sz="half" idx="16"/>
          </p:nvPr>
        </p:nvSpPr>
        <p:spPr>
          <a:xfrm>
            <a:off x="3803953" y="3799489"/>
            <a:ext cx="7615274" cy="2695903"/>
          </a:xfrm>
        </p:spPr>
        <p:txBody>
          <a:bodyPr>
            <a:normAutofit/>
          </a:bodyPr>
          <a:lstStyle/>
          <a:p>
            <a:r>
              <a:rPr lang="en-US" dirty="0"/>
              <a:t>Allows server-side scripting using JavaScript.</a:t>
            </a:r>
          </a:p>
          <a:p>
            <a:r>
              <a:rPr lang="en-US" dirty="0"/>
              <a:t>Features an event-driven, non-blocking I/O model.</a:t>
            </a:r>
          </a:p>
          <a:p>
            <a:r>
              <a:rPr lang="en-US" dirty="0"/>
              <a:t>Ideal for building scalable network applications.</a:t>
            </a:r>
          </a:p>
        </p:txBody>
      </p:sp>
      <p:sp>
        <p:nvSpPr>
          <p:cNvPr id="5" name="Footer Placeholder 4">
            <a:extLst>
              <a:ext uri="{FF2B5EF4-FFF2-40B4-BE49-F238E27FC236}">
                <a16:creationId xmlns:a16="http://schemas.microsoft.com/office/drawing/2014/main" id="{C290ECC3-84E3-2630-A480-5936F7E08AB1}"/>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76782D73-0D32-D655-2C32-96CAA9828597}"/>
              </a:ext>
            </a:extLst>
          </p:cNvPr>
          <p:cNvSpPr>
            <a:spLocks noGrp="1"/>
          </p:cNvSpPr>
          <p:nvPr>
            <p:ph type="sldNum" sz="quarter" idx="12"/>
          </p:nvPr>
        </p:nvSpPr>
        <p:spPr/>
        <p:txBody>
          <a:bodyPr/>
          <a:lstStyle/>
          <a:p>
            <a:fld id="{B5CEABB6-07DC-46E8-9B57-56EC44A396E5}" type="slidenum">
              <a:rPr lang="en-US" smtClean="0"/>
              <a:pPr/>
              <a:t>36</a:t>
            </a:fld>
            <a:endParaRPr lang="en-US" dirty="0"/>
          </a:p>
        </p:txBody>
      </p:sp>
    </p:spTree>
    <p:extLst>
      <p:ext uri="{BB962C8B-B14F-4D97-AF65-F5344CB8AC3E}">
        <p14:creationId xmlns:p14="http://schemas.microsoft.com/office/powerpoint/2010/main" val="8983014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E064-2AAA-DA24-94F9-FD312FCFFE68}"/>
              </a:ext>
            </a:extLst>
          </p:cNvPr>
          <p:cNvSpPr>
            <a:spLocks noGrp="1"/>
          </p:cNvSpPr>
          <p:nvPr>
            <p:ph type="title"/>
          </p:nvPr>
        </p:nvSpPr>
        <p:spPr>
          <a:xfrm>
            <a:off x="2490953" y="898524"/>
            <a:ext cx="8923820" cy="2029967"/>
          </a:xfrm>
        </p:spPr>
        <p:txBody>
          <a:bodyPr/>
          <a:lstStyle/>
          <a:p>
            <a:r>
              <a:rPr lang="en-US" dirty="0"/>
              <a:t>Benefits of Using Web Application Frameworks</a:t>
            </a:r>
          </a:p>
        </p:txBody>
      </p:sp>
      <p:sp>
        <p:nvSpPr>
          <p:cNvPr id="3" name="Picture Placeholder 2">
            <a:extLst>
              <a:ext uri="{FF2B5EF4-FFF2-40B4-BE49-F238E27FC236}">
                <a16:creationId xmlns:a16="http://schemas.microsoft.com/office/drawing/2014/main" id="{26AF3D67-7599-3ADA-8F1C-027BF78A2008}"/>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E04B8D35-439F-8B57-74A5-03D2B855EE2F}"/>
              </a:ext>
            </a:extLst>
          </p:cNvPr>
          <p:cNvSpPr>
            <a:spLocks noGrp="1"/>
          </p:cNvSpPr>
          <p:nvPr>
            <p:ph sz="half" idx="16"/>
          </p:nvPr>
        </p:nvSpPr>
        <p:spPr>
          <a:xfrm>
            <a:off x="3803953" y="2412123"/>
            <a:ext cx="7615274" cy="4162097"/>
          </a:xfrm>
        </p:spPr>
        <p:txBody>
          <a:bodyPr>
            <a:normAutofit/>
          </a:bodyPr>
          <a:lstStyle/>
          <a:p>
            <a:r>
              <a:rPr lang="en-US" dirty="0"/>
              <a:t>Reduce Development Time</a:t>
            </a:r>
          </a:p>
          <a:p>
            <a:r>
              <a:rPr lang="en-US" dirty="0"/>
              <a:t>Pre-written code libraries save time.</a:t>
            </a:r>
          </a:p>
          <a:p>
            <a:r>
              <a:rPr lang="en-US" dirty="0"/>
              <a:t>Built-in functionalities reduce custom development.</a:t>
            </a:r>
          </a:p>
          <a:p>
            <a:r>
              <a:rPr lang="en-US" dirty="0"/>
              <a:t>Ensure Code Quality and Security</a:t>
            </a:r>
          </a:p>
          <a:p>
            <a:r>
              <a:rPr lang="en-US" dirty="0"/>
              <a:t>Standardized structures and best practices.</a:t>
            </a:r>
          </a:p>
          <a:p>
            <a:r>
              <a:rPr lang="en-US" dirty="0"/>
              <a:t>Built-in security features.</a:t>
            </a:r>
          </a:p>
          <a:p>
            <a:r>
              <a:rPr lang="en-US" dirty="0"/>
              <a:t>Promote Code Maintainability</a:t>
            </a:r>
          </a:p>
          <a:p>
            <a:r>
              <a:rPr lang="en-US" dirty="0"/>
              <a:t>Organized, modular code structure.</a:t>
            </a:r>
          </a:p>
          <a:p>
            <a:r>
              <a:rPr lang="en-US" dirty="0"/>
              <a:t>Easier collaboration among development teams.</a:t>
            </a:r>
          </a:p>
        </p:txBody>
      </p:sp>
      <p:sp>
        <p:nvSpPr>
          <p:cNvPr id="5" name="Footer Placeholder 4">
            <a:extLst>
              <a:ext uri="{FF2B5EF4-FFF2-40B4-BE49-F238E27FC236}">
                <a16:creationId xmlns:a16="http://schemas.microsoft.com/office/drawing/2014/main" id="{2F911F6A-D38B-61CF-0BD8-86076702ACA8}"/>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0446DD66-AAC2-4D98-DF1D-DA4A0600FB7C}"/>
              </a:ext>
            </a:extLst>
          </p:cNvPr>
          <p:cNvSpPr>
            <a:spLocks noGrp="1"/>
          </p:cNvSpPr>
          <p:nvPr>
            <p:ph type="sldNum" sz="quarter" idx="12"/>
          </p:nvPr>
        </p:nvSpPr>
        <p:spPr/>
        <p:txBody>
          <a:bodyPr/>
          <a:lstStyle/>
          <a:p>
            <a:fld id="{B5CEABB6-07DC-46E8-9B57-56EC44A396E5}" type="slidenum">
              <a:rPr lang="en-US" smtClean="0"/>
              <a:pPr/>
              <a:t>37</a:t>
            </a:fld>
            <a:endParaRPr lang="en-US" dirty="0"/>
          </a:p>
        </p:txBody>
      </p:sp>
    </p:spTree>
    <p:extLst>
      <p:ext uri="{BB962C8B-B14F-4D97-AF65-F5344CB8AC3E}">
        <p14:creationId xmlns:p14="http://schemas.microsoft.com/office/powerpoint/2010/main" val="28361517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A0F95-CCC3-72A5-9941-180A211434C6}"/>
              </a:ext>
            </a:extLst>
          </p:cNvPr>
          <p:cNvSpPr>
            <a:spLocks noGrp="1"/>
          </p:cNvSpPr>
          <p:nvPr>
            <p:ph type="title"/>
          </p:nvPr>
        </p:nvSpPr>
        <p:spPr>
          <a:xfrm>
            <a:off x="3807877" y="898525"/>
            <a:ext cx="8095089" cy="1371710"/>
          </a:xfrm>
        </p:spPr>
        <p:txBody>
          <a:bodyPr/>
          <a:lstStyle/>
          <a:p>
            <a:r>
              <a:rPr lang="en-US" dirty="0"/>
              <a:t>Real-World Examples of WAF Usage</a:t>
            </a:r>
          </a:p>
        </p:txBody>
      </p:sp>
      <p:sp>
        <p:nvSpPr>
          <p:cNvPr id="3" name="Picture Placeholder 2">
            <a:extLst>
              <a:ext uri="{FF2B5EF4-FFF2-40B4-BE49-F238E27FC236}">
                <a16:creationId xmlns:a16="http://schemas.microsoft.com/office/drawing/2014/main" id="{E126F1CD-C2BC-CD6F-45A8-FEFD23F94DA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4979024C-C17D-A924-A2AD-D88B394A2BC5}"/>
              </a:ext>
            </a:extLst>
          </p:cNvPr>
          <p:cNvSpPr>
            <a:spLocks noGrp="1"/>
          </p:cNvSpPr>
          <p:nvPr>
            <p:ph sz="half" idx="16"/>
          </p:nvPr>
        </p:nvSpPr>
        <p:spPr/>
        <p:txBody>
          <a:bodyPr>
            <a:normAutofit/>
          </a:bodyPr>
          <a:lstStyle/>
          <a:p>
            <a:r>
              <a:rPr lang="en-US" dirty="0"/>
              <a:t>Airbnb (Ruby on Rails)</a:t>
            </a:r>
          </a:p>
          <a:p>
            <a:r>
              <a:rPr lang="en-US" dirty="0"/>
              <a:t>Accelerated development and rapid scaling.</a:t>
            </a:r>
          </a:p>
          <a:p>
            <a:r>
              <a:rPr lang="en-US" dirty="0"/>
              <a:t>Instagram (Django)</a:t>
            </a:r>
          </a:p>
          <a:p>
            <a:r>
              <a:rPr lang="en-US" dirty="0"/>
              <a:t>Utilized Django’s robust features for rapid growth.</a:t>
            </a:r>
          </a:p>
          <a:p>
            <a:r>
              <a:rPr lang="en-US" dirty="0"/>
              <a:t>LinkedIn (Node.js)</a:t>
            </a:r>
          </a:p>
          <a:p>
            <a:r>
              <a:rPr lang="en-US" dirty="0"/>
              <a:t>Used Node.js for efficient, scalable connections.</a:t>
            </a:r>
          </a:p>
        </p:txBody>
      </p:sp>
      <p:sp>
        <p:nvSpPr>
          <p:cNvPr id="5" name="Footer Placeholder 4">
            <a:extLst>
              <a:ext uri="{FF2B5EF4-FFF2-40B4-BE49-F238E27FC236}">
                <a16:creationId xmlns:a16="http://schemas.microsoft.com/office/drawing/2014/main" id="{51158CB3-E8D3-CD22-B8CA-07819AA305D5}"/>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4A242919-3616-5B78-F8AF-686748F5C5A2}"/>
              </a:ext>
            </a:extLst>
          </p:cNvPr>
          <p:cNvSpPr>
            <a:spLocks noGrp="1"/>
          </p:cNvSpPr>
          <p:nvPr>
            <p:ph type="sldNum" sz="quarter" idx="12"/>
          </p:nvPr>
        </p:nvSpPr>
        <p:spPr/>
        <p:txBody>
          <a:bodyPr/>
          <a:lstStyle/>
          <a:p>
            <a:fld id="{B5CEABB6-07DC-46E8-9B57-56EC44A396E5}" type="slidenum">
              <a:rPr lang="en-US" smtClean="0"/>
              <a:pPr/>
              <a:t>38</a:t>
            </a:fld>
            <a:endParaRPr lang="en-US" dirty="0"/>
          </a:p>
        </p:txBody>
      </p:sp>
    </p:spTree>
    <p:extLst>
      <p:ext uri="{BB962C8B-B14F-4D97-AF65-F5344CB8AC3E}">
        <p14:creationId xmlns:p14="http://schemas.microsoft.com/office/powerpoint/2010/main" val="21944424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33EE8-E143-952C-A099-8D61A8BD9E71}"/>
              </a:ext>
            </a:extLst>
          </p:cNvPr>
          <p:cNvSpPr>
            <a:spLocks noGrp="1"/>
          </p:cNvSpPr>
          <p:nvPr>
            <p:ph type="title"/>
          </p:nvPr>
        </p:nvSpPr>
        <p:spPr/>
        <p:txBody>
          <a:bodyPr/>
          <a:lstStyle/>
          <a:p>
            <a:r>
              <a:rPr lang="en-US" dirty="0"/>
              <a:t>Success Stories and Lessons Learned</a:t>
            </a:r>
          </a:p>
        </p:txBody>
      </p:sp>
      <p:sp>
        <p:nvSpPr>
          <p:cNvPr id="3" name="Picture Placeholder 2">
            <a:extLst>
              <a:ext uri="{FF2B5EF4-FFF2-40B4-BE49-F238E27FC236}">
                <a16:creationId xmlns:a16="http://schemas.microsoft.com/office/drawing/2014/main" id="{D4F6455B-8EA6-ACBF-09AC-33D6F04753D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D138961-B026-FF1B-6C47-00407B673327}"/>
              </a:ext>
            </a:extLst>
          </p:cNvPr>
          <p:cNvSpPr>
            <a:spLocks noGrp="1"/>
          </p:cNvSpPr>
          <p:nvPr>
            <p:ph sz="half" idx="16"/>
          </p:nvPr>
        </p:nvSpPr>
        <p:spPr>
          <a:xfrm>
            <a:off x="3803953" y="2459421"/>
            <a:ext cx="7615274" cy="3777867"/>
          </a:xfrm>
        </p:spPr>
        <p:txBody>
          <a:bodyPr>
            <a:normAutofit/>
          </a:bodyPr>
          <a:lstStyle/>
          <a:p>
            <a:pPr algn="just"/>
            <a:r>
              <a:rPr lang="en-US" dirty="0"/>
              <a:t>Airbnb (Ruby on Rails)</a:t>
            </a:r>
          </a:p>
          <a:p>
            <a:pPr algn="just"/>
            <a:r>
              <a:rPr lang="en-US" dirty="0"/>
              <a:t>Lesson: Start with a framework that supports rapid development and scalability.</a:t>
            </a:r>
          </a:p>
          <a:p>
            <a:pPr algn="just"/>
            <a:r>
              <a:rPr lang="en-US" dirty="0"/>
              <a:t>Instagram (Django)</a:t>
            </a:r>
          </a:p>
          <a:p>
            <a:pPr algn="just"/>
            <a:r>
              <a:rPr lang="en-US" dirty="0"/>
              <a:t>Lesson: Choose a framework with robust features that align with your project needs.</a:t>
            </a:r>
          </a:p>
          <a:p>
            <a:pPr algn="just"/>
            <a:r>
              <a:rPr lang="en-US" dirty="0"/>
              <a:t>LinkedIn (Node.js)</a:t>
            </a:r>
          </a:p>
          <a:p>
            <a:pPr algn="just"/>
            <a:r>
              <a:rPr lang="en-US" dirty="0"/>
              <a:t>Lesson: </a:t>
            </a:r>
            <a:r>
              <a:rPr lang="en-US" dirty="0" err="1"/>
              <a:t>Opt</a:t>
            </a:r>
            <a:r>
              <a:rPr lang="en-US" dirty="0"/>
              <a:t> for a framework that can handle high concurrency and scalability.</a:t>
            </a:r>
          </a:p>
          <a:p>
            <a:pPr algn="just"/>
            <a:endParaRPr lang="en-US" dirty="0"/>
          </a:p>
        </p:txBody>
      </p:sp>
      <p:sp>
        <p:nvSpPr>
          <p:cNvPr id="5" name="Footer Placeholder 4">
            <a:extLst>
              <a:ext uri="{FF2B5EF4-FFF2-40B4-BE49-F238E27FC236}">
                <a16:creationId xmlns:a16="http://schemas.microsoft.com/office/drawing/2014/main" id="{AB7F83F6-553C-0199-BD8B-771107C96246}"/>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BE5127E0-98D7-E8BC-ADE6-961D5F39223E}"/>
              </a:ext>
            </a:extLst>
          </p:cNvPr>
          <p:cNvSpPr>
            <a:spLocks noGrp="1"/>
          </p:cNvSpPr>
          <p:nvPr>
            <p:ph type="sldNum" sz="quarter" idx="12"/>
          </p:nvPr>
        </p:nvSpPr>
        <p:spPr/>
        <p:txBody>
          <a:bodyPr/>
          <a:lstStyle/>
          <a:p>
            <a:fld id="{B5CEABB6-07DC-46E8-9B57-56EC44A396E5}" type="slidenum">
              <a:rPr lang="en-US" smtClean="0"/>
              <a:pPr/>
              <a:t>39</a:t>
            </a:fld>
            <a:endParaRPr lang="en-US" dirty="0"/>
          </a:p>
        </p:txBody>
      </p:sp>
    </p:spTree>
    <p:extLst>
      <p:ext uri="{BB962C8B-B14F-4D97-AF65-F5344CB8AC3E}">
        <p14:creationId xmlns:p14="http://schemas.microsoft.com/office/powerpoint/2010/main" val="407573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48C91-1CF6-2F48-A49A-196F2E8B3D17}"/>
              </a:ext>
            </a:extLst>
          </p:cNvPr>
          <p:cNvSpPr>
            <a:spLocks noGrp="1"/>
          </p:cNvSpPr>
          <p:nvPr>
            <p:ph type="title"/>
          </p:nvPr>
        </p:nvSpPr>
        <p:spPr/>
        <p:txBody>
          <a:bodyPr/>
          <a:lstStyle/>
          <a:p>
            <a:r>
              <a:rPr lang="en-US" b="1" dirty="0"/>
              <a:t>Accessing The Cloud: Platforms</a:t>
            </a:r>
            <a:endParaRPr lang="en-US" dirty="0"/>
          </a:p>
        </p:txBody>
      </p:sp>
      <p:sp>
        <p:nvSpPr>
          <p:cNvPr id="3" name="Picture Placeholder 2">
            <a:extLst>
              <a:ext uri="{FF2B5EF4-FFF2-40B4-BE49-F238E27FC236}">
                <a16:creationId xmlns:a16="http://schemas.microsoft.com/office/drawing/2014/main" id="{D00A1035-3D9A-7BE8-5B45-8BD8EEB79381}"/>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603AC1FE-6A35-B7D4-B324-29438CC1EBF9}"/>
              </a:ext>
            </a:extLst>
          </p:cNvPr>
          <p:cNvSpPr>
            <a:spLocks noGrp="1"/>
          </p:cNvSpPr>
          <p:nvPr>
            <p:ph sz="half" idx="16"/>
          </p:nvPr>
        </p:nvSpPr>
        <p:spPr/>
        <p:txBody>
          <a:bodyPr/>
          <a:lstStyle/>
          <a:p>
            <a:r>
              <a:rPr lang="en-US" dirty="0"/>
              <a:t>Each platform provides a vast array of resources, including:</a:t>
            </a:r>
          </a:p>
          <a:p>
            <a:pPr lvl="1"/>
            <a:r>
              <a:rPr lang="en-US" dirty="0"/>
              <a:t>Virtual machines (VMs)</a:t>
            </a:r>
          </a:p>
          <a:p>
            <a:pPr lvl="1"/>
            <a:r>
              <a:rPr lang="en-US" dirty="0"/>
              <a:t>Storage</a:t>
            </a:r>
          </a:p>
          <a:p>
            <a:pPr lvl="1"/>
            <a:r>
              <a:rPr lang="en-US" dirty="0"/>
              <a:t>Databases</a:t>
            </a:r>
          </a:p>
          <a:p>
            <a:pPr lvl="1"/>
            <a:r>
              <a:rPr lang="en-US" dirty="0"/>
              <a:t>Networking</a:t>
            </a:r>
          </a:p>
          <a:p>
            <a:pPr lvl="1"/>
            <a:r>
              <a:rPr lang="en-US" dirty="0"/>
              <a:t>Analytics</a:t>
            </a:r>
          </a:p>
          <a:p>
            <a:pPr lvl="1"/>
            <a:r>
              <a:rPr lang="en-US" dirty="0"/>
              <a:t>Machine learning</a:t>
            </a:r>
          </a:p>
        </p:txBody>
      </p:sp>
      <p:sp>
        <p:nvSpPr>
          <p:cNvPr id="5" name="Footer Placeholder 4">
            <a:extLst>
              <a:ext uri="{FF2B5EF4-FFF2-40B4-BE49-F238E27FC236}">
                <a16:creationId xmlns:a16="http://schemas.microsoft.com/office/drawing/2014/main" id="{291FFB8D-4FBF-B780-DD05-8E5F58506FF7}"/>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8BED1C23-F4A5-9D8F-024C-F09A1AB8E380}"/>
              </a:ext>
            </a:extLst>
          </p:cNvPr>
          <p:cNvSpPr>
            <a:spLocks noGrp="1"/>
          </p:cNvSpPr>
          <p:nvPr>
            <p:ph type="sldNum" sz="quarter" idx="12"/>
          </p:nvPr>
        </p:nvSpPr>
        <p:spPr/>
        <p:txBody>
          <a:bodyPr/>
          <a:lstStyle/>
          <a:p>
            <a:fld id="{B5CEABB6-07DC-46E8-9B57-56EC44A396E5}" type="slidenum">
              <a:rPr lang="en-US" smtClean="0"/>
              <a:pPr/>
              <a:t>4</a:t>
            </a:fld>
            <a:endParaRPr lang="en-US" dirty="0"/>
          </a:p>
        </p:txBody>
      </p:sp>
    </p:spTree>
    <p:extLst>
      <p:ext uri="{BB962C8B-B14F-4D97-AF65-F5344CB8AC3E}">
        <p14:creationId xmlns:p14="http://schemas.microsoft.com/office/powerpoint/2010/main" val="23501759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1815B-B53D-47ED-A1CA-F2EFD05E2151}"/>
              </a:ext>
            </a:extLst>
          </p:cNvPr>
          <p:cNvSpPr>
            <a:spLocks noGrp="1"/>
          </p:cNvSpPr>
          <p:nvPr>
            <p:ph type="title"/>
          </p:nvPr>
        </p:nvSpPr>
        <p:spPr/>
        <p:txBody>
          <a:bodyPr/>
          <a:lstStyle/>
          <a:p>
            <a:r>
              <a:rPr lang="en-US" dirty="0"/>
              <a:t>Accessing The Cloud: Web Hosting Services</a:t>
            </a:r>
          </a:p>
        </p:txBody>
      </p:sp>
      <p:sp>
        <p:nvSpPr>
          <p:cNvPr id="3" name="Picture Placeholder 2">
            <a:extLst>
              <a:ext uri="{FF2B5EF4-FFF2-40B4-BE49-F238E27FC236}">
                <a16:creationId xmlns:a16="http://schemas.microsoft.com/office/drawing/2014/main" id="{43E20222-9B2D-3762-2A8C-42AA0912F2BA}"/>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EC177BE5-53D9-A64F-D67D-73E2239F7253}"/>
              </a:ext>
            </a:extLst>
          </p:cNvPr>
          <p:cNvSpPr>
            <a:spLocks noGrp="1"/>
          </p:cNvSpPr>
          <p:nvPr>
            <p:ph sz="half" idx="16"/>
          </p:nvPr>
        </p:nvSpPr>
        <p:spPr>
          <a:xfrm>
            <a:off x="3803953" y="2490952"/>
            <a:ext cx="7615274" cy="3746336"/>
          </a:xfrm>
        </p:spPr>
        <p:txBody>
          <a:bodyPr>
            <a:normAutofit fontScale="70000" lnSpcReduction="20000"/>
          </a:bodyPr>
          <a:lstStyle/>
          <a:p>
            <a:r>
              <a:rPr lang="en-US" dirty="0"/>
              <a:t>Web hosting services provide the infrastructure needed to host websites and web applications.</a:t>
            </a:r>
          </a:p>
          <a:p>
            <a:r>
              <a:rPr lang="en-US" dirty="0"/>
              <a:t>They offer storage space, server resources, and connectivity for your website or application.</a:t>
            </a:r>
          </a:p>
          <a:p>
            <a:r>
              <a:rPr lang="en-US" dirty="0"/>
              <a:t>Popular web hosting service providers include:</a:t>
            </a:r>
          </a:p>
          <a:p>
            <a:endParaRPr lang="en-US" b="1" dirty="0"/>
          </a:p>
          <a:p>
            <a:r>
              <a:rPr lang="en-US" b="1" dirty="0"/>
              <a:t>Services offered can vary, including:</a:t>
            </a:r>
          </a:p>
          <a:p>
            <a:pPr lvl="1"/>
            <a:r>
              <a:rPr lang="en-US" dirty="0"/>
              <a:t>Shared hosting (cost-effective, shared resources)</a:t>
            </a:r>
          </a:p>
          <a:p>
            <a:pPr lvl="1"/>
            <a:r>
              <a:rPr lang="en-US" dirty="0"/>
              <a:t>Virtual Private Server (VPS) hosting (dedicated resources within a shared server)</a:t>
            </a:r>
          </a:p>
          <a:p>
            <a:pPr lvl="1"/>
            <a:r>
              <a:rPr lang="en-US" dirty="0"/>
              <a:t>Dedicated hosting (entire server for your website/application)</a:t>
            </a:r>
          </a:p>
          <a:p>
            <a:pPr marL="457200" lvl="1" indent="0">
              <a:buNone/>
            </a:pPr>
            <a:endParaRPr lang="en-US" dirty="0"/>
          </a:p>
        </p:txBody>
      </p:sp>
      <p:sp>
        <p:nvSpPr>
          <p:cNvPr id="5" name="Footer Placeholder 4">
            <a:extLst>
              <a:ext uri="{FF2B5EF4-FFF2-40B4-BE49-F238E27FC236}">
                <a16:creationId xmlns:a16="http://schemas.microsoft.com/office/drawing/2014/main" id="{D6C81A2B-DBE2-18AA-CF38-D15AFD0D5BF1}"/>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11BD75EB-639B-3A29-5281-B017961788C2}"/>
              </a:ext>
            </a:extLst>
          </p:cNvPr>
          <p:cNvSpPr>
            <a:spLocks noGrp="1"/>
          </p:cNvSpPr>
          <p:nvPr>
            <p:ph type="sldNum" sz="quarter" idx="12"/>
          </p:nvPr>
        </p:nvSpPr>
        <p:spPr/>
        <p:txBody>
          <a:bodyPr/>
          <a:lstStyle/>
          <a:p>
            <a:fld id="{B5CEABB6-07DC-46E8-9B57-56EC44A396E5}" type="slidenum">
              <a:rPr lang="en-US" smtClean="0"/>
              <a:pPr/>
              <a:t>40</a:t>
            </a:fld>
            <a:endParaRPr lang="en-US" dirty="0"/>
          </a:p>
        </p:txBody>
      </p:sp>
      <p:graphicFrame>
        <p:nvGraphicFramePr>
          <p:cNvPr id="8" name="Table 7">
            <a:extLst>
              <a:ext uri="{FF2B5EF4-FFF2-40B4-BE49-F238E27FC236}">
                <a16:creationId xmlns:a16="http://schemas.microsoft.com/office/drawing/2014/main" id="{032A708A-6DC5-B0E5-8F76-F817252C2553}"/>
              </a:ext>
            </a:extLst>
          </p:cNvPr>
          <p:cNvGraphicFramePr>
            <a:graphicFrameLocks noGrp="1"/>
          </p:cNvGraphicFramePr>
          <p:nvPr>
            <p:extLst>
              <p:ext uri="{D42A27DB-BD31-4B8C-83A1-F6EECF244321}">
                <p14:modId xmlns:p14="http://schemas.microsoft.com/office/powerpoint/2010/main" val="3508365919"/>
              </p:ext>
            </p:extLst>
          </p:nvPr>
        </p:nvGraphicFramePr>
        <p:xfrm>
          <a:off x="7876449" y="3429000"/>
          <a:ext cx="4256690" cy="1112520"/>
        </p:xfrm>
        <a:graphic>
          <a:graphicData uri="http://schemas.openxmlformats.org/drawingml/2006/table">
            <a:tbl>
              <a:tblPr firstRow="1" bandRow="1">
                <a:tableStyleId>{C4B1156A-380E-4F78-BDF5-A606A8083BF9}</a:tableStyleId>
              </a:tblPr>
              <a:tblGrid>
                <a:gridCol w="2128345">
                  <a:extLst>
                    <a:ext uri="{9D8B030D-6E8A-4147-A177-3AD203B41FA5}">
                      <a16:colId xmlns:a16="http://schemas.microsoft.com/office/drawing/2014/main" val="2498257865"/>
                    </a:ext>
                  </a:extLst>
                </a:gridCol>
                <a:gridCol w="2128345">
                  <a:extLst>
                    <a:ext uri="{9D8B030D-6E8A-4147-A177-3AD203B41FA5}">
                      <a16:colId xmlns:a16="http://schemas.microsoft.com/office/drawing/2014/main" val="694987403"/>
                    </a:ext>
                  </a:extLst>
                </a:gridCol>
              </a:tblGrid>
              <a:tr h="370840">
                <a:tc>
                  <a:txBody>
                    <a:bodyPr/>
                    <a:lstStyle/>
                    <a:p>
                      <a:r>
                        <a:rPr lang="en-US" dirty="0"/>
                        <a:t>Bluehost</a:t>
                      </a:r>
                    </a:p>
                  </a:txBody>
                  <a:tcPr/>
                </a:tc>
                <a:tc>
                  <a:txBody>
                    <a:bodyPr/>
                    <a:lstStyle/>
                    <a:p>
                      <a:r>
                        <a:rPr lang="en-US" dirty="0"/>
                        <a:t>GoDaddy</a:t>
                      </a:r>
                    </a:p>
                  </a:txBody>
                  <a:tcPr/>
                </a:tc>
                <a:extLst>
                  <a:ext uri="{0D108BD9-81ED-4DB2-BD59-A6C34878D82A}">
                    <a16:rowId xmlns:a16="http://schemas.microsoft.com/office/drawing/2014/main" val="2418543725"/>
                  </a:ext>
                </a:extLst>
              </a:tr>
              <a:tr h="370840">
                <a:tc>
                  <a:txBody>
                    <a:bodyPr/>
                    <a:lstStyle/>
                    <a:p>
                      <a:r>
                        <a:rPr lang="en-US" b="1" dirty="0"/>
                        <a:t>HostGator</a:t>
                      </a:r>
                    </a:p>
                  </a:txBody>
                  <a:tcPr/>
                </a:tc>
                <a:tc>
                  <a:txBody>
                    <a:bodyPr/>
                    <a:lstStyle/>
                    <a:p>
                      <a:r>
                        <a:rPr lang="en-US" b="1" dirty="0" err="1"/>
                        <a:t>SiteGround</a:t>
                      </a:r>
                      <a:endParaRPr lang="en-US" b="1" dirty="0"/>
                    </a:p>
                  </a:txBody>
                  <a:tcPr/>
                </a:tc>
                <a:extLst>
                  <a:ext uri="{0D108BD9-81ED-4DB2-BD59-A6C34878D82A}">
                    <a16:rowId xmlns:a16="http://schemas.microsoft.com/office/drawing/2014/main" val="43749087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err="1"/>
                        <a:t>DreamHost</a:t>
                      </a:r>
                      <a:endParaRPr lang="en-US" b="1" dirty="0"/>
                    </a:p>
                  </a:txBody>
                  <a:tcPr/>
                </a:tc>
                <a:tc>
                  <a:txBody>
                    <a:bodyPr/>
                    <a:lstStyle/>
                    <a:p>
                      <a:endParaRPr lang="en-US" dirty="0"/>
                    </a:p>
                  </a:txBody>
                  <a:tcPr/>
                </a:tc>
                <a:extLst>
                  <a:ext uri="{0D108BD9-81ED-4DB2-BD59-A6C34878D82A}">
                    <a16:rowId xmlns:a16="http://schemas.microsoft.com/office/drawing/2014/main" val="3862249790"/>
                  </a:ext>
                </a:extLst>
              </a:tr>
            </a:tbl>
          </a:graphicData>
        </a:graphic>
      </p:graphicFrame>
    </p:spTree>
    <p:extLst>
      <p:ext uri="{BB962C8B-B14F-4D97-AF65-F5344CB8AC3E}">
        <p14:creationId xmlns:p14="http://schemas.microsoft.com/office/powerpoint/2010/main" val="5508200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262FE-FCAE-CA1F-AC62-43CC35B9086A}"/>
              </a:ext>
            </a:extLst>
          </p:cNvPr>
          <p:cNvSpPr>
            <a:spLocks noGrp="1"/>
          </p:cNvSpPr>
          <p:nvPr>
            <p:ph type="title"/>
          </p:nvPr>
        </p:nvSpPr>
        <p:spPr/>
        <p:txBody>
          <a:bodyPr>
            <a:normAutofit/>
          </a:bodyPr>
          <a:lstStyle/>
          <a:p>
            <a:r>
              <a:rPr lang="en-US" dirty="0"/>
              <a:t>Popular Web Hosting Service Providers</a:t>
            </a:r>
          </a:p>
        </p:txBody>
      </p:sp>
      <p:sp>
        <p:nvSpPr>
          <p:cNvPr id="3" name="Picture Placeholder 2">
            <a:extLst>
              <a:ext uri="{FF2B5EF4-FFF2-40B4-BE49-F238E27FC236}">
                <a16:creationId xmlns:a16="http://schemas.microsoft.com/office/drawing/2014/main" id="{1E18134C-8541-60EC-B00E-62A9291A1468}"/>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43D2715A-D4FA-5789-F52E-CF651C8FD6FF}"/>
              </a:ext>
            </a:extLst>
          </p:cNvPr>
          <p:cNvSpPr>
            <a:spLocks noGrp="1"/>
          </p:cNvSpPr>
          <p:nvPr>
            <p:ph sz="half" idx="16"/>
          </p:nvPr>
        </p:nvSpPr>
        <p:spPr>
          <a:xfrm>
            <a:off x="3803953" y="3200400"/>
            <a:ext cx="7615274" cy="3036888"/>
          </a:xfrm>
        </p:spPr>
        <p:txBody>
          <a:bodyPr>
            <a:normAutofit/>
          </a:bodyPr>
          <a:lstStyle/>
          <a:p>
            <a:r>
              <a:rPr lang="en-US" dirty="0"/>
              <a:t>Bluehost: Known for reliability and excellent customer service.</a:t>
            </a:r>
          </a:p>
          <a:p>
            <a:r>
              <a:rPr lang="en-US" dirty="0"/>
              <a:t>GoDaddy: Offers a wide range of services, from domain registration to hosting.</a:t>
            </a:r>
          </a:p>
          <a:p>
            <a:r>
              <a:rPr lang="en-US" dirty="0"/>
              <a:t>HostGator: Known for its affordable plans and flexible options.</a:t>
            </a:r>
          </a:p>
          <a:p>
            <a:r>
              <a:rPr lang="en-US" dirty="0" err="1"/>
              <a:t>SiteGround</a:t>
            </a:r>
            <a:r>
              <a:rPr lang="en-US" dirty="0"/>
              <a:t>: High-performance hosting with strong security features.</a:t>
            </a:r>
          </a:p>
          <a:p>
            <a:r>
              <a:rPr lang="en-US" dirty="0" err="1"/>
              <a:t>DreamHost</a:t>
            </a:r>
            <a:r>
              <a:rPr lang="en-US" dirty="0"/>
              <a:t>: Offers extensive storage and bandwidth options.</a:t>
            </a:r>
          </a:p>
          <a:p>
            <a:endParaRPr lang="en-US" dirty="0"/>
          </a:p>
        </p:txBody>
      </p:sp>
      <p:sp>
        <p:nvSpPr>
          <p:cNvPr id="5" name="Footer Placeholder 4">
            <a:extLst>
              <a:ext uri="{FF2B5EF4-FFF2-40B4-BE49-F238E27FC236}">
                <a16:creationId xmlns:a16="http://schemas.microsoft.com/office/drawing/2014/main" id="{04CC2AD7-9F75-7346-683E-78E9F452D60C}"/>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23B000AC-BCE8-14EB-8F8D-4A7BFB6A6302}"/>
              </a:ext>
            </a:extLst>
          </p:cNvPr>
          <p:cNvSpPr>
            <a:spLocks noGrp="1"/>
          </p:cNvSpPr>
          <p:nvPr>
            <p:ph type="sldNum" sz="quarter" idx="12"/>
          </p:nvPr>
        </p:nvSpPr>
        <p:spPr/>
        <p:txBody>
          <a:bodyPr/>
          <a:lstStyle/>
          <a:p>
            <a:fld id="{B5CEABB6-07DC-46E8-9B57-56EC44A396E5}" type="slidenum">
              <a:rPr lang="en-US" smtClean="0"/>
              <a:pPr/>
              <a:t>41</a:t>
            </a:fld>
            <a:endParaRPr lang="en-US" dirty="0"/>
          </a:p>
        </p:txBody>
      </p:sp>
    </p:spTree>
    <p:extLst>
      <p:ext uri="{BB962C8B-B14F-4D97-AF65-F5344CB8AC3E}">
        <p14:creationId xmlns:p14="http://schemas.microsoft.com/office/powerpoint/2010/main" val="36267163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93E96-2102-29CA-9CF4-7C769F757844}"/>
              </a:ext>
            </a:extLst>
          </p:cNvPr>
          <p:cNvSpPr>
            <a:spLocks noGrp="1"/>
          </p:cNvSpPr>
          <p:nvPr>
            <p:ph type="title"/>
          </p:nvPr>
        </p:nvSpPr>
        <p:spPr/>
        <p:txBody>
          <a:bodyPr/>
          <a:lstStyle/>
          <a:p>
            <a:r>
              <a:rPr lang="en-US" dirty="0"/>
              <a:t>Types of Web Hosting Services</a:t>
            </a:r>
          </a:p>
        </p:txBody>
      </p:sp>
      <p:sp>
        <p:nvSpPr>
          <p:cNvPr id="3" name="Picture Placeholder 2">
            <a:extLst>
              <a:ext uri="{FF2B5EF4-FFF2-40B4-BE49-F238E27FC236}">
                <a16:creationId xmlns:a16="http://schemas.microsoft.com/office/drawing/2014/main" id="{4F971347-ADF2-692C-26F2-1DAC1C3E3D98}"/>
              </a:ext>
            </a:extLst>
          </p:cNvPr>
          <p:cNvSpPr>
            <a:spLocks noGrp="1"/>
          </p:cNvSpPr>
          <p:nvPr>
            <p:ph type="pic" sz="quarter" idx="15"/>
          </p:nvPr>
        </p:nvSpPr>
        <p:spPr/>
        <p:txBody>
          <a:bodyPr/>
          <a:lstStyle/>
          <a:p>
            <a:endParaRPr lang="en-US"/>
          </a:p>
        </p:txBody>
      </p:sp>
      <p:sp>
        <p:nvSpPr>
          <p:cNvPr id="5" name="Footer Placeholder 4">
            <a:extLst>
              <a:ext uri="{FF2B5EF4-FFF2-40B4-BE49-F238E27FC236}">
                <a16:creationId xmlns:a16="http://schemas.microsoft.com/office/drawing/2014/main" id="{AFC74466-95F5-ACDD-3F4F-6F680424B2F2}"/>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9E68EDA6-8B9E-F6AB-4086-7F755E02A901}"/>
              </a:ext>
            </a:extLst>
          </p:cNvPr>
          <p:cNvSpPr>
            <a:spLocks noGrp="1"/>
          </p:cNvSpPr>
          <p:nvPr>
            <p:ph type="sldNum" sz="quarter" idx="12"/>
          </p:nvPr>
        </p:nvSpPr>
        <p:spPr/>
        <p:txBody>
          <a:bodyPr/>
          <a:lstStyle/>
          <a:p>
            <a:fld id="{B5CEABB6-07DC-46E8-9B57-56EC44A396E5}" type="slidenum">
              <a:rPr lang="en-US" smtClean="0"/>
              <a:pPr/>
              <a:t>42</a:t>
            </a:fld>
            <a:endParaRPr lang="en-US" dirty="0"/>
          </a:p>
        </p:txBody>
      </p:sp>
      <p:graphicFrame>
        <p:nvGraphicFramePr>
          <p:cNvPr id="10" name="Content Placeholder 9">
            <a:extLst>
              <a:ext uri="{FF2B5EF4-FFF2-40B4-BE49-F238E27FC236}">
                <a16:creationId xmlns:a16="http://schemas.microsoft.com/office/drawing/2014/main" id="{4BCF13AC-D8BE-0DD9-C1B5-15B3E4BF787E}"/>
              </a:ext>
            </a:extLst>
          </p:cNvPr>
          <p:cNvGraphicFramePr>
            <a:graphicFrameLocks noGrp="1"/>
          </p:cNvGraphicFramePr>
          <p:nvPr>
            <p:ph sz="half" idx="16"/>
            <p:extLst>
              <p:ext uri="{D42A27DB-BD31-4B8C-83A1-F6EECF244321}">
                <p14:modId xmlns:p14="http://schemas.microsoft.com/office/powerpoint/2010/main" val="1385102807"/>
              </p:ext>
            </p:extLst>
          </p:nvPr>
        </p:nvGraphicFramePr>
        <p:xfrm>
          <a:off x="3807877" y="2316480"/>
          <a:ext cx="7615238" cy="3662680"/>
        </p:xfrm>
        <a:graphic>
          <a:graphicData uri="http://schemas.openxmlformats.org/drawingml/2006/table">
            <a:tbl>
              <a:tblPr firstRow="1" bandRow="1">
                <a:tableStyleId>{C4B1156A-380E-4F78-BDF5-A606A8083BF9}</a:tableStyleId>
              </a:tblPr>
              <a:tblGrid>
                <a:gridCol w="3807619">
                  <a:extLst>
                    <a:ext uri="{9D8B030D-6E8A-4147-A177-3AD203B41FA5}">
                      <a16:colId xmlns:a16="http://schemas.microsoft.com/office/drawing/2014/main" val="1945530246"/>
                    </a:ext>
                  </a:extLst>
                </a:gridCol>
                <a:gridCol w="3807619">
                  <a:extLst>
                    <a:ext uri="{9D8B030D-6E8A-4147-A177-3AD203B41FA5}">
                      <a16:colId xmlns:a16="http://schemas.microsoft.com/office/drawing/2014/main" val="680859750"/>
                    </a:ext>
                  </a:extLst>
                </a:gridCol>
              </a:tblGrid>
              <a:tr h="370840">
                <a:tc>
                  <a:txBody>
                    <a:bodyPr/>
                    <a:lstStyle/>
                    <a:p>
                      <a:r>
                        <a:rPr lang="en-US" dirty="0"/>
                        <a:t>Service:</a:t>
                      </a:r>
                    </a:p>
                  </a:txBody>
                  <a:tcPr/>
                </a:tc>
                <a:tc>
                  <a:txBody>
                    <a:bodyPr/>
                    <a:lstStyle/>
                    <a:p>
                      <a:r>
                        <a:rPr lang="en-US" dirty="0"/>
                        <a:t>Features </a:t>
                      </a:r>
                    </a:p>
                  </a:txBody>
                  <a:tcPr/>
                </a:tc>
                <a:extLst>
                  <a:ext uri="{0D108BD9-81ED-4DB2-BD59-A6C34878D82A}">
                    <a16:rowId xmlns:a16="http://schemas.microsoft.com/office/drawing/2014/main" val="1411689112"/>
                  </a:ext>
                </a:extLst>
              </a:tr>
              <a:tr h="370840">
                <a:tc>
                  <a:txBody>
                    <a:bodyPr/>
                    <a:lstStyle/>
                    <a:p>
                      <a:r>
                        <a:rPr lang="en-US" dirty="0"/>
                        <a:t>Shared Hosting</a:t>
                      </a:r>
                    </a:p>
                  </a:txBody>
                  <a:tcPr/>
                </a:tc>
                <a:tc>
                  <a:txBody>
                    <a:bodyPr/>
                    <a:lstStyle/>
                    <a:p>
                      <a:r>
                        <a:rPr lang="en-US" dirty="0"/>
                        <a:t>Cost-effective.</a:t>
                      </a:r>
                    </a:p>
                    <a:p>
                      <a:r>
                        <a:rPr lang="en-US" dirty="0"/>
                        <a:t>Multiple websites share the same server resources.</a:t>
                      </a:r>
                    </a:p>
                  </a:txBody>
                  <a:tcPr/>
                </a:tc>
                <a:extLst>
                  <a:ext uri="{0D108BD9-81ED-4DB2-BD59-A6C34878D82A}">
                    <a16:rowId xmlns:a16="http://schemas.microsoft.com/office/drawing/2014/main" val="2926575836"/>
                  </a:ext>
                </a:extLst>
              </a:tr>
              <a:tr h="370840">
                <a:tc>
                  <a:txBody>
                    <a:bodyPr/>
                    <a:lstStyle/>
                    <a:p>
                      <a:r>
                        <a:rPr lang="en-US" dirty="0"/>
                        <a:t>Virtual Private Server (VPS) Hosting</a:t>
                      </a:r>
                    </a:p>
                  </a:txBody>
                  <a:tcPr/>
                </a:tc>
                <a:tc>
                  <a:txBody>
                    <a:bodyPr/>
                    <a:lstStyle/>
                    <a:p>
                      <a:r>
                        <a:rPr lang="en-US" dirty="0"/>
                        <a:t>Dedicated resources within a shared server.</a:t>
                      </a:r>
                    </a:p>
                    <a:p>
                      <a:r>
                        <a:rPr lang="en-US" dirty="0"/>
                        <a:t>Offers more control and performance than shared hosting.</a:t>
                      </a:r>
                    </a:p>
                  </a:txBody>
                  <a:tcPr/>
                </a:tc>
                <a:extLst>
                  <a:ext uri="{0D108BD9-81ED-4DB2-BD59-A6C34878D82A}">
                    <a16:rowId xmlns:a16="http://schemas.microsoft.com/office/drawing/2014/main" val="231640658"/>
                  </a:ext>
                </a:extLst>
              </a:tr>
              <a:tr h="370840">
                <a:tc>
                  <a:txBody>
                    <a:bodyPr/>
                    <a:lstStyle/>
                    <a:p>
                      <a:r>
                        <a:rPr lang="en-US" dirty="0"/>
                        <a:t>Dedicated Hosting</a:t>
                      </a:r>
                    </a:p>
                  </a:txBody>
                  <a:tcPr/>
                </a:tc>
                <a:tc>
                  <a:txBody>
                    <a:bodyPr/>
                    <a:lstStyle/>
                    <a:p>
                      <a:r>
                        <a:rPr lang="en-US" dirty="0"/>
                        <a:t>Entire server dedicated to your website/application.</a:t>
                      </a:r>
                    </a:p>
                    <a:p>
                      <a:r>
                        <a:rPr lang="en-US" dirty="0"/>
                        <a:t>High performance, control, and security.</a:t>
                      </a:r>
                    </a:p>
                  </a:txBody>
                  <a:tcPr/>
                </a:tc>
                <a:extLst>
                  <a:ext uri="{0D108BD9-81ED-4DB2-BD59-A6C34878D82A}">
                    <a16:rowId xmlns:a16="http://schemas.microsoft.com/office/drawing/2014/main" val="1212871062"/>
                  </a:ext>
                </a:extLst>
              </a:tr>
            </a:tbl>
          </a:graphicData>
        </a:graphic>
      </p:graphicFrame>
    </p:spTree>
    <p:extLst>
      <p:ext uri="{BB962C8B-B14F-4D97-AF65-F5344CB8AC3E}">
        <p14:creationId xmlns:p14="http://schemas.microsoft.com/office/powerpoint/2010/main" val="4056484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7ED0D-1844-18A6-8F01-D1F4F30DC824}"/>
              </a:ext>
            </a:extLst>
          </p:cNvPr>
          <p:cNvSpPr>
            <a:spLocks noGrp="1"/>
          </p:cNvSpPr>
          <p:nvPr>
            <p:ph type="title"/>
          </p:nvPr>
        </p:nvSpPr>
        <p:spPr/>
        <p:txBody>
          <a:bodyPr/>
          <a:lstStyle/>
          <a:p>
            <a:r>
              <a:rPr lang="en-US" dirty="0"/>
              <a:t>Shared Hosting</a:t>
            </a:r>
          </a:p>
        </p:txBody>
      </p:sp>
      <p:sp>
        <p:nvSpPr>
          <p:cNvPr id="3" name="Picture Placeholder 2">
            <a:extLst>
              <a:ext uri="{FF2B5EF4-FFF2-40B4-BE49-F238E27FC236}">
                <a16:creationId xmlns:a16="http://schemas.microsoft.com/office/drawing/2014/main" id="{A03C783A-9B43-2346-2F04-B97F3B99740D}"/>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9F58260-B918-6085-463E-DB43C8B206B5}"/>
              </a:ext>
            </a:extLst>
          </p:cNvPr>
          <p:cNvSpPr>
            <a:spLocks noGrp="1"/>
          </p:cNvSpPr>
          <p:nvPr>
            <p:ph sz="half" idx="16"/>
          </p:nvPr>
        </p:nvSpPr>
        <p:spPr>
          <a:xfrm>
            <a:off x="3803953" y="2743200"/>
            <a:ext cx="7615274" cy="3494088"/>
          </a:xfrm>
        </p:spPr>
        <p:txBody>
          <a:bodyPr>
            <a:normAutofit/>
          </a:bodyPr>
          <a:lstStyle/>
          <a:p>
            <a:r>
              <a:rPr lang="en-US" b="1" dirty="0"/>
              <a:t>Advantages:</a:t>
            </a:r>
          </a:p>
          <a:p>
            <a:r>
              <a:rPr lang="en-US" dirty="0"/>
              <a:t>Cost-effective, making it ideal for small websites or blogs.</a:t>
            </a:r>
          </a:p>
          <a:p>
            <a:r>
              <a:rPr lang="en-US" dirty="0"/>
              <a:t>Easy to set up and manage.</a:t>
            </a:r>
          </a:p>
          <a:p>
            <a:r>
              <a:rPr lang="en-US" b="1" dirty="0"/>
              <a:t>Disadvantages:</a:t>
            </a:r>
          </a:p>
          <a:p>
            <a:r>
              <a:rPr lang="en-US" dirty="0"/>
              <a:t>Limited resources and performance.</a:t>
            </a:r>
          </a:p>
          <a:p>
            <a:r>
              <a:rPr lang="en-US" dirty="0"/>
              <a:t>Potential security risks due to shared environment.</a:t>
            </a:r>
          </a:p>
        </p:txBody>
      </p:sp>
      <p:sp>
        <p:nvSpPr>
          <p:cNvPr id="5" name="Footer Placeholder 4">
            <a:extLst>
              <a:ext uri="{FF2B5EF4-FFF2-40B4-BE49-F238E27FC236}">
                <a16:creationId xmlns:a16="http://schemas.microsoft.com/office/drawing/2014/main" id="{14995221-A1DD-BCF9-F923-0F8F50EB91CD}"/>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CF634166-418D-52C9-BD30-C6C449A11EFD}"/>
              </a:ext>
            </a:extLst>
          </p:cNvPr>
          <p:cNvSpPr>
            <a:spLocks noGrp="1"/>
          </p:cNvSpPr>
          <p:nvPr>
            <p:ph type="sldNum" sz="quarter" idx="12"/>
          </p:nvPr>
        </p:nvSpPr>
        <p:spPr/>
        <p:txBody>
          <a:bodyPr/>
          <a:lstStyle/>
          <a:p>
            <a:fld id="{B5CEABB6-07DC-46E8-9B57-56EC44A396E5}" type="slidenum">
              <a:rPr lang="en-US" smtClean="0"/>
              <a:pPr/>
              <a:t>43</a:t>
            </a:fld>
            <a:endParaRPr lang="en-US" dirty="0"/>
          </a:p>
        </p:txBody>
      </p:sp>
    </p:spTree>
    <p:extLst>
      <p:ext uri="{BB962C8B-B14F-4D97-AF65-F5344CB8AC3E}">
        <p14:creationId xmlns:p14="http://schemas.microsoft.com/office/powerpoint/2010/main" val="42667271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981AC-D957-84DD-94DC-BB41325B94D0}"/>
              </a:ext>
            </a:extLst>
          </p:cNvPr>
          <p:cNvSpPr>
            <a:spLocks noGrp="1"/>
          </p:cNvSpPr>
          <p:nvPr>
            <p:ph type="title"/>
          </p:nvPr>
        </p:nvSpPr>
        <p:spPr/>
        <p:txBody>
          <a:bodyPr/>
          <a:lstStyle/>
          <a:p>
            <a:r>
              <a:rPr lang="nb-NO" dirty="0"/>
              <a:t>Virtual Private Server (VPS) Hosting</a:t>
            </a:r>
            <a:endParaRPr lang="en-US" dirty="0"/>
          </a:p>
        </p:txBody>
      </p:sp>
      <p:sp>
        <p:nvSpPr>
          <p:cNvPr id="3" name="Picture Placeholder 2">
            <a:extLst>
              <a:ext uri="{FF2B5EF4-FFF2-40B4-BE49-F238E27FC236}">
                <a16:creationId xmlns:a16="http://schemas.microsoft.com/office/drawing/2014/main" id="{F73C5184-032B-32EE-3FF9-735083579334}"/>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81DF4CCA-2462-C2A4-5F07-50F5F48B6F0D}"/>
              </a:ext>
            </a:extLst>
          </p:cNvPr>
          <p:cNvSpPr>
            <a:spLocks noGrp="1"/>
          </p:cNvSpPr>
          <p:nvPr>
            <p:ph sz="half" idx="16"/>
          </p:nvPr>
        </p:nvSpPr>
        <p:spPr/>
        <p:txBody>
          <a:bodyPr/>
          <a:lstStyle/>
          <a:p>
            <a:r>
              <a:rPr lang="en-US" b="1" dirty="0"/>
              <a:t>Advantages:</a:t>
            </a:r>
          </a:p>
          <a:p>
            <a:r>
              <a:rPr lang="en-US" dirty="0"/>
              <a:t>Dedicated resources ensure better performance.</a:t>
            </a:r>
          </a:p>
          <a:p>
            <a:r>
              <a:rPr lang="en-US" dirty="0"/>
              <a:t>Greater control over server configuration.</a:t>
            </a:r>
          </a:p>
          <a:p>
            <a:r>
              <a:rPr lang="en-US" b="1" dirty="0"/>
              <a:t>Disadvantages:</a:t>
            </a:r>
          </a:p>
          <a:p>
            <a:r>
              <a:rPr lang="en-US" dirty="0"/>
              <a:t>More expensive than shared hosting.</a:t>
            </a:r>
          </a:p>
          <a:p>
            <a:r>
              <a:rPr lang="en-US" dirty="0"/>
              <a:t>Requires some technical knowledge to manage.</a:t>
            </a:r>
          </a:p>
        </p:txBody>
      </p:sp>
      <p:sp>
        <p:nvSpPr>
          <p:cNvPr id="5" name="Footer Placeholder 4">
            <a:extLst>
              <a:ext uri="{FF2B5EF4-FFF2-40B4-BE49-F238E27FC236}">
                <a16:creationId xmlns:a16="http://schemas.microsoft.com/office/drawing/2014/main" id="{35C053B2-41E3-E535-8087-8235AF878134}"/>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C6A3E028-77AA-BF7B-1CD8-175C014BCA95}"/>
              </a:ext>
            </a:extLst>
          </p:cNvPr>
          <p:cNvSpPr>
            <a:spLocks noGrp="1"/>
          </p:cNvSpPr>
          <p:nvPr>
            <p:ph type="sldNum" sz="quarter" idx="12"/>
          </p:nvPr>
        </p:nvSpPr>
        <p:spPr/>
        <p:txBody>
          <a:bodyPr/>
          <a:lstStyle/>
          <a:p>
            <a:fld id="{B5CEABB6-07DC-46E8-9B57-56EC44A396E5}" type="slidenum">
              <a:rPr lang="en-US" smtClean="0"/>
              <a:pPr/>
              <a:t>44</a:t>
            </a:fld>
            <a:endParaRPr lang="en-US" dirty="0"/>
          </a:p>
        </p:txBody>
      </p:sp>
    </p:spTree>
    <p:extLst>
      <p:ext uri="{BB962C8B-B14F-4D97-AF65-F5344CB8AC3E}">
        <p14:creationId xmlns:p14="http://schemas.microsoft.com/office/powerpoint/2010/main" val="29762699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6701B-35D8-418B-726B-AA669D179C45}"/>
              </a:ext>
            </a:extLst>
          </p:cNvPr>
          <p:cNvSpPr>
            <a:spLocks noGrp="1"/>
          </p:cNvSpPr>
          <p:nvPr>
            <p:ph type="title"/>
          </p:nvPr>
        </p:nvSpPr>
        <p:spPr/>
        <p:txBody>
          <a:bodyPr/>
          <a:lstStyle/>
          <a:p>
            <a:r>
              <a:rPr lang="en-US" dirty="0"/>
              <a:t>Dedicated Hosting</a:t>
            </a:r>
          </a:p>
        </p:txBody>
      </p:sp>
      <p:sp>
        <p:nvSpPr>
          <p:cNvPr id="3" name="Picture Placeholder 2">
            <a:extLst>
              <a:ext uri="{FF2B5EF4-FFF2-40B4-BE49-F238E27FC236}">
                <a16:creationId xmlns:a16="http://schemas.microsoft.com/office/drawing/2014/main" id="{27B374FD-0544-E059-BF89-3D4132EB1822}"/>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D41A76B-56D2-2BD4-E26B-F6200CD8BDC1}"/>
              </a:ext>
            </a:extLst>
          </p:cNvPr>
          <p:cNvSpPr>
            <a:spLocks noGrp="1"/>
          </p:cNvSpPr>
          <p:nvPr>
            <p:ph sz="half" idx="16"/>
          </p:nvPr>
        </p:nvSpPr>
        <p:spPr/>
        <p:txBody>
          <a:bodyPr>
            <a:normAutofit/>
          </a:bodyPr>
          <a:lstStyle/>
          <a:p>
            <a:pPr marL="0" indent="0">
              <a:buNone/>
            </a:pPr>
            <a:r>
              <a:rPr lang="en-US" dirty="0"/>
              <a:t>Advantages:</a:t>
            </a:r>
          </a:p>
          <a:p>
            <a:pPr marL="0" indent="0">
              <a:buNone/>
            </a:pPr>
            <a:r>
              <a:rPr lang="en-US" dirty="0"/>
              <a:t>Entire server dedicated to your website/application.</a:t>
            </a:r>
          </a:p>
          <a:p>
            <a:pPr marL="0" indent="0">
              <a:buNone/>
            </a:pPr>
            <a:r>
              <a:rPr lang="en-US" dirty="0"/>
              <a:t>High performance, control, and security.</a:t>
            </a:r>
          </a:p>
          <a:p>
            <a:pPr marL="0" indent="0">
              <a:buNone/>
            </a:pPr>
            <a:r>
              <a:rPr lang="en-US" dirty="0"/>
              <a:t>Disadvantages:</a:t>
            </a:r>
          </a:p>
          <a:p>
            <a:pPr marL="0" indent="0">
              <a:buNone/>
            </a:pPr>
            <a:r>
              <a:rPr lang="en-US" dirty="0"/>
              <a:t>Most expensive option.</a:t>
            </a:r>
          </a:p>
          <a:p>
            <a:pPr marL="0" indent="0">
              <a:buNone/>
            </a:pPr>
            <a:r>
              <a:rPr lang="en-US" dirty="0"/>
              <a:t>Requires significant technical expertise to manage.</a:t>
            </a:r>
          </a:p>
        </p:txBody>
      </p:sp>
      <p:sp>
        <p:nvSpPr>
          <p:cNvPr id="5" name="Footer Placeholder 4">
            <a:extLst>
              <a:ext uri="{FF2B5EF4-FFF2-40B4-BE49-F238E27FC236}">
                <a16:creationId xmlns:a16="http://schemas.microsoft.com/office/drawing/2014/main" id="{D023FE94-C29D-91E0-5A7F-4EADE6EC0AA1}"/>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740FF43A-C6A8-95B3-8AE5-055756EB75CF}"/>
              </a:ext>
            </a:extLst>
          </p:cNvPr>
          <p:cNvSpPr>
            <a:spLocks noGrp="1"/>
          </p:cNvSpPr>
          <p:nvPr>
            <p:ph type="sldNum" sz="quarter" idx="12"/>
          </p:nvPr>
        </p:nvSpPr>
        <p:spPr/>
        <p:txBody>
          <a:bodyPr/>
          <a:lstStyle/>
          <a:p>
            <a:fld id="{B5CEABB6-07DC-46E8-9B57-56EC44A396E5}" type="slidenum">
              <a:rPr lang="en-US" smtClean="0"/>
              <a:pPr/>
              <a:t>45</a:t>
            </a:fld>
            <a:endParaRPr lang="en-US" dirty="0"/>
          </a:p>
        </p:txBody>
      </p:sp>
    </p:spTree>
    <p:extLst>
      <p:ext uri="{BB962C8B-B14F-4D97-AF65-F5344CB8AC3E}">
        <p14:creationId xmlns:p14="http://schemas.microsoft.com/office/powerpoint/2010/main" val="9380238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40EBF-0D83-E45D-4366-63F21F0FFC8A}"/>
              </a:ext>
            </a:extLst>
          </p:cNvPr>
          <p:cNvSpPr>
            <a:spLocks noGrp="1"/>
          </p:cNvSpPr>
          <p:nvPr>
            <p:ph type="title"/>
          </p:nvPr>
        </p:nvSpPr>
        <p:spPr/>
        <p:txBody>
          <a:bodyPr/>
          <a:lstStyle/>
          <a:p>
            <a:r>
              <a:rPr lang="en-US" dirty="0"/>
              <a:t>Bluehost</a:t>
            </a:r>
          </a:p>
        </p:txBody>
      </p:sp>
      <p:sp>
        <p:nvSpPr>
          <p:cNvPr id="3" name="Picture Placeholder 2">
            <a:extLst>
              <a:ext uri="{FF2B5EF4-FFF2-40B4-BE49-F238E27FC236}">
                <a16:creationId xmlns:a16="http://schemas.microsoft.com/office/drawing/2014/main" id="{93E9BFDB-BDD2-70F8-011A-1F2D8C89479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7215695-8ED7-C120-1087-BDB31D3D7D57}"/>
              </a:ext>
            </a:extLst>
          </p:cNvPr>
          <p:cNvSpPr>
            <a:spLocks noGrp="1"/>
          </p:cNvSpPr>
          <p:nvPr>
            <p:ph sz="half" idx="16"/>
          </p:nvPr>
        </p:nvSpPr>
        <p:spPr>
          <a:xfrm>
            <a:off x="3803953" y="2928491"/>
            <a:ext cx="7615274" cy="3308797"/>
          </a:xfrm>
        </p:spPr>
        <p:txBody>
          <a:bodyPr>
            <a:normAutofit/>
          </a:bodyPr>
          <a:lstStyle/>
          <a:p>
            <a:r>
              <a:rPr lang="en-US" dirty="0"/>
              <a:t>Known for its reliability and excellent customer service.</a:t>
            </a:r>
          </a:p>
          <a:p>
            <a:r>
              <a:rPr lang="en-US" dirty="0"/>
              <a:t>Offers a range of hosting plans, including shared, VPS, and dedicated hosting.</a:t>
            </a:r>
          </a:p>
          <a:p>
            <a:r>
              <a:rPr lang="en-US" dirty="0"/>
              <a:t>Provides a user-friendly control panel and strong security features.</a:t>
            </a:r>
          </a:p>
        </p:txBody>
      </p:sp>
      <p:sp>
        <p:nvSpPr>
          <p:cNvPr id="5" name="Footer Placeholder 4">
            <a:extLst>
              <a:ext uri="{FF2B5EF4-FFF2-40B4-BE49-F238E27FC236}">
                <a16:creationId xmlns:a16="http://schemas.microsoft.com/office/drawing/2014/main" id="{427E2B8F-0356-7539-DDF2-3C9E39482357}"/>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562107BF-53F1-D066-151B-3971F0797156}"/>
              </a:ext>
            </a:extLst>
          </p:cNvPr>
          <p:cNvSpPr>
            <a:spLocks noGrp="1"/>
          </p:cNvSpPr>
          <p:nvPr>
            <p:ph type="sldNum" sz="quarter" idx="12"/>
          </p:nvPr>
        </p:nvSpPr>
        <p:spPr/>
        <p:txBody>
          <a:bodyPr/>
          <a:lstStyle/>
          <a:p>
            <a:fld id="{B5CEABB6-07DC-46E8-9B57-56EC44A396E5}" type="slidenum">
              <a:rPr lang="en-US" smtClean="0"/>
              <a:pPr/>
              <a:t>46</a:t>
            </a:fld>
            <a:endParaRPr lang="en-US" dirty="0"/>
          </a:p>
        </p:txBody>
      </p:sp>
    </p:spTree>
    <p:extLst>
      <p:ext uri="{BB962C8B-B14F-4D97-AF65-F5344CB8AC3E}">
        <p14:creationId xmlns:p14="http://schemas.microsoft.com/office/powerpoint/2010/main" val="280876174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AD674-3C29-A83F-E480-53B62F3EC5CF}"/>
              </a:ext>
            </a:extLst>
          </p:cNvPr>
          <p:cNvSpPr>
            <a:spLocks noGrp="1"/>
          </p:cNvSpPr>
          <p:nvPr>
            <p:ph type="title"/>
          </p:nvPr>
        </p:nvSpPr>
        <p:spPr/>
        <p:txBody>
          <a:bodyPr/>
          <a:lstStyle/>
          <a:p>
            <a:r>
              <a:rPr lang="en-US" dirty="0"/>
              <a:t>GoDaddy</a:t>
            </a:r>
          </a:p>
        </p:txBody>
      </p:sp>
      <p:sp>
        <p:nvSpPr>
          <p:cNvPr id="3" name="Picture Placeholder 2">
            <a:extLst>
              <a:ext uri="{FF2B5EF4-FFF2-40B4-BE49-F238E27FC236}">
                <a16:creationId xmlns:a16="http://schemas.microsoft.com/office/drawing/2014/main" id="{7DC90BE1-2E8F-810C-359D-67464C0F6900}"/>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1F2B1AC1-2530-E2B8-D6C2-650FA9F44768}"/>
              </a:ext>
            </a:extLst>
          </p:cNvPr>
          <p:cNvSpPr>
            <a:spLocks noGrp="1"/>
          </p:cNvSpPr>
          <p:nvPr>
            <p:ph sz="half" idx="16"/>
          </p:nvPr>
        </p:nvSpPr>
        <p:spPr/>
        <p:txBody>
          <a:bodyPr>
            <a:normAutofit/>
          </a:bodyPr>
          <a:lstStyle/>
          <a:p>
            <a:r>
              <a:rPr lang="en-US" dirty="0"/>
              <a:t>Offers a wide range of services, from domain registration to hosting.</a:t>
            </a:r>
          </a:p>
          <a:p>
            <a:r>
              <a:rPr lang="en-US" dirty="0"/>
              <a:t>Known for its robust customer support and uptime guarantee.</a:t>
            </a:r>
          </a:p>
          <a:p>
            <a:r>
              <a:rPr lang="en-US" dirty="0"/>
              <a:t>Provides a variety of hosting plans, including shared, VPS, and dedicated hosting.</a:t>
            </a:r>
          </a:p>
        </p:txBody>
      </p:sp>
      <p:sp>
        <p:nvSpPr>
          <p:cNvPr id="5" name="Footer Placeholder 4">
            <a:extLst>
              <a:ext uri="{FF2B5EF4-FFF2-40B4-BE49-F238E27FC236}">
                <a16:creationId xmlns:a16="http://schemas.microsoft.com/office/drawing/2014/main" id="{DAAD7EF6-937C-3169-10B0-27D6EEC77BD5}"/>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4A9C28F4-DBAB-A5DF-3F18-F3B25B933C7D}"/>
              </a:ext>
            </a:extLst>
          </p:cNvPr>
          <p:cNvSpPr>
            <a:spLocks noGrp="1"/>
          </p:cNvSpPr>
          <p:nvPr>
            <p:ph type="sldNum" sz="quarter" idx="12"/>
          </p:nvPr>
        </p:nvSpPr>
        <p:spPr/>
        <p:txBody>
          <a:bodyPr/>
          <a:lstStyle/>
          <a:p>
            <a:fld id="{B5CEABB6-07DC-46E8-9B57-56EC44A396E5}" type="slidenum">
              <a:rPr lang="en-US" smtClean="0"/>
              <a:pPr/>
              <a:t>47</a:t>
            </a:fld>
            <a:endParaRPr lang="en-US" dirty="0"/>
          </a:p>
        </p:txBody>
      </p:sp>
    </p:spTree>
    <p:extLst>
      <p:ext uri="{BB962C8B-B14F-4D97-AF65-F5344CB8AC3E}">
        <p14:creationId xmlns:p14="http://schemas.microsoft.com/office/powerpoint/2010/main" val="12555969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4D08-BF3C-0394-2B51-4062A552E003}"/>
              </a:ext>
            </a:extLst>
          </p:cNvPr>
          <p:cNvSpPr>
            <a:spLocks noGrp="1"/>
          </p:cNvSpPr>
          <p:nvPr>
            <p:ph type="title"/>
          </p:nvPr>
        </p:nvSpPr>
        <p:spPr/>
        <p:txBody>
          <a:bodyPr/>
          <a:lstStyle/>
          <a:p>
            <a:r>
              <a:rPr lang="en-US" dirty="0"/>
              <a:t>HostGator</a:t>
            </a:r>
          </a:p>
        </p:txBody>
      </p:sp>
      <p:sp>
        <p:nvSpPr>
          <p:cNvPr id="3" name="Picture Placeholder 2">
            <a:extLst>
              <a:ext uri="{FF2B5EF4-FFF2-40B4-BE49-F238E27FC236}">
                <a16:creationId xmlns:a16="http://schemas.microsoft.com/office/drawing/2014/main" id="{AC4F6169-6F3A-86C3-338F-88CB1A6E2DA8}"/>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15227FC-C9B5-F750-A26C-EF28C3D512BD}"/>
              </a:ext>
            </a:extLst>
          </p:cNvPr>
          <p:cNvSpPr>
            <a:spLocks noGrp="1"/>
          </p:cNvSpPr>
          <p:nvPr>
            <p:ph sz="half" idx="16"/>
          </p:nvPr>
        </p:nvSpPr>
        <p:spPr>
          <a:xfrm>
            <a:off x="3803953" y="2301766"/>
            <a:ext cx="7615274" cy="3935522"/>
          </a:xfrm>
        </p:spPr>
        <p:txBody>
          <a:bodyPr>
            <a:normAutofit/>
          </a:bodyPr>
          <a:lstStyle/>
          <a:p>
            <a:r>
              <a:rPr lang="en-US" dirty="0"/>
              <a:t>Known for affordable plans and flexible options.</a:t>
            </a:r>
          </a:p>
          <a:p>
            <a:r>
              <a:rPr lang="en-US" dirty="0"/>
              <a:t>Offers a range of hosting services, including shared, VPS, and dedicated hosting.</a:t>
            </a:r>
          </a:p>
          <a:p>
            <a:r>
              <a:rPr lang="en-US" dirty="0"/>
              <a:t>Provides excellent customer support and a 99.9% uptime guarantee.</a:t>
            </a:r>
          </a:p>
        </p:txBody>
      </p:sp>
      <p:sp>
        <p:nvSpPr>
          <p:cNvPr id="5" name="Footer Placeholder 4">
            <a:extLst>
              <a:ext uri="{FF2B5EF4-FFF2-40B4-BE49-F238E27FC236}">
                <a16:creationId xmlns:a16="http://schemas.microsoft.com/office/drawing/2014/main" id="{956FC401-34D9-FADD-2FCE-FAC8BC287F93}"/>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1B9ECA4C-4556-59C0-536A-80E89531F41A}"/>
              </a:ext>
            </a:extLst>
          </p:cNvPr>
          <p:cNvSpPr>
            <a:spLocks noGrp="1"/>
          </p:cNvSpPr>
          <p:nvPr>
            <p:ph type="sldNum" sz="quarter" idx="12"/>
          </p:nvPr>
        </p:nvSpPr>
        <p:spPr/>
        <p:txBody>
          <a:bodyPr/>
          <a:lstStyle/>
          <a:p>
            <a:fld id="{B5CEABB6-07DC-46E8-9B57-56EC44A396E5}" type="slidenum">
              <a:rPr lang="en-US" smtClean="0"/>
              <a:pPr/>
              <a:t>48</a:t>
            </a:fld>
            <a:endParaRPr lang="en-US" dirty="0"/>
          </a:p>
        </p:txBody>
      </p:sp>
    </p:spTree>
    <p:extLst>
      <p:ext uri="{BB962C8B-B14F-4D97-AF65-F5344CB8AC3E}">
        <p14:creationId xmlns:p14="http://schemas.microsoft.com/office/powerpoint/2010/main" val="17349894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3E979-CD39-BB35-9C5E-E07ED16E5144}"/>
              </a:ext>
            </a:extLst>
          </p:cNvPr>
          <p:cNvSpPr>
            <a:spLocks noGrp="1"/>
          </p:cNvSpPr>
          <p:nvPr>
            <p:ph type="title"/>
          </p:nvPr>
        </p:nvSpPr>
        <p:spPr/>
        <p:txBody>
          <a:bodyPr/>
          <a:lstStyle/>
          <a:p>
            <a:r>
              <a:rPr lang="en-US" dirty="0" err="1"/>
              <a:t>SiteGround</a:t>
            </a:r>
            <a:endParaRPr lang="en-US" dirty="0"/>
          </a:p>
        </p:txBody>
      </p:sp>
      <p:sp>
        <p:nvSpPr>
          <p:cNvPr id="3" name="Picture Placeholder 2">
            <a:extLst>
              <a:ext uri="{FF2B5EF4-FFF2-40B4-BE49-F238E27FC236}">
                <a16:creationId xmlns:a16="http://schemas.microsoft.com/office/drawing/2014/main" id="{95DADF8B-2BC6-6E66-D2EF-341BF4016168}"/>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A11C29F9-80E8-1DC9-CF8A-2831DC192283}"/>
              </a:ext>
            </a:extLst>
          </p:cNvPr>
          <p:cNvSpPr>
            <a:spLocks noGrp="1"/>
          </p:cNvSpPr>
          <p:nvPr>
            <p:ph sz="half" idx="16"/>
          </p:nvPr>
        </p:nvSpPr>
        <p:spPr/>
        <p:txBody>
          <a:bodyPr>
            <a:normAutofit/>
          </a:bodyPr>
          <a:lstStyle/>
          <a:p>
            <a:r>
              <a:rPr lang="en-US" dirty="0"/>
              <a:t>Recognized for high-performance hosting and strong security features.</a:t>
            </a:r>
          </a:p>
          <a:p>
            <a:r>
              <a:rPr lang="en-US" dirty="0"/>
              <a:t>Offers shared, cloud, and dedicated hosting plans.</a:t>
            </a:r>
          </a:p>
          <a:p>
            <a:r>
              <a:rPr lang="en-US" dirty="0"/>
              <a:t>Provides daily backups, free SSL certificates, and a user-friendly interface.</a:t>
            </a:r>
          </a:p>
        </p:txBody>
      </p:sp>
      <p:sp>
        <p:nvSpPr>
          <p:cNvPr id="5" name="Footer Placeholder 4">
            <a:extLst>
              <a:ext uri="{FF2B5EF4-FFF2-40B4-BE49-F238E27FC236}">
                <a16:creationId xmlns:a16="http://schemas.microsoft.com/office/drawing/2014/main" id="{75B77255-E4F7-63F6-CFBB-FA95A9F216D2}"/>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53CE022E-1573-1697-9255-D064AAD4B26C}"/>
              </a:ext>
            </a:extLst>
          </p:cNvPr>
          <p:cNvSpPr>
            <a:spLocks noGrp="1"/>
          </p:cNvSpPr>
          <p:nvPr>
            <p:ph type="sldNum" sz="quarter" idx="12"/>
          </p:nvPr>
        </p:nvSpPr>
        <p:spPr/>
        <p:txBody>
          <a:bodyPr/>
          <a:lstStyle/>
          <a:p>
            <a:fld id="{B5CEABB6-07DC-46E8-9B57-56EC44A396E5}" type="slidenum">
              <a:rPr lang="en-US" smtClean="0"/>
              <a:pPr/>
              <a:t>49</a:t>
            </a:fld>
            <a:endParaRPr lang="en-US" dirty="0"/>
          </a:p>
        </p:txBody>
      </p:sp>
    </p:spTree>
    <p:extLst>
      <p:ext uri="{BB962C8B-B14F-4D97-AF65-F5344CB8AC3E}">
        <p14:creationId xmlns:p14="http://schemas.microsoft.com/office/powerpoint/2010/main" val="381332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7864E-5070-3DD2-353B-0F892361A1FF}"/>
              </a:ext>
            </a:extLst>
          </p:cNvPr>
          <p:cNvSpPr>
            <a:spLocks noGrp="1"/>
          </p:cNvSpPr>
          <p:nvPr>
            <p:ph type="title"/>
          </p:nvPr>
        </p:nvSpPr>
        <p:spPr/>
        <p:txBody>
          <a:bodyPr/>
          <a:lstStyle/>
          <a:p>
            <a:r>
              <a:rPr lang="en-US" dirty="0"/>
              <a:t>Overview of AWS</a:t>
            </a:r>
          </a:p>
        </p:txBody>
      </p:sp>
      <p:sp>
        <p:nvSpPr>
          <p:cNvPr id="3" name="Picture Placeholder 2">
            <a:extLst>
              <a:ext uri="{FF2B5EF4-FFF2-40B4-BE49-F238E27FC236}">
                <a16:creationId xmlns:a16="http://schemas.microsoft.com/office/drawing/2014/main" id="{284D0B2D-0C01-CFF7-921C-D977E3674035}"/>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A3035BDD-8EA3-62CE-C38B-E190878C5BE7}"/>
              </a:ext>
            </a:extLst>
          </p:cNvPr>
          <p:cNvSpPr>
            <a:spLocks noGrp="1"/>
          </p:cNvSpPr>
          <p:nvPr>
            <p:ph sz="half" idx="16"/>
          </p:nvPr>
        </p:nvSpPr>
        <p:spPr>
          <a:xfrm>
            <a:off x="3803953" y="3147934"/>
            <a:ext cx="7615274" cy="3089354"/>
          </a:xfrm>
        </p:spPr>
        <p:txBody>
          <a:bodyPr>
            <a:normAutofit/>
          </a:bodyPr>
          <a:lstStyle/>
          <a:p>
            <a:r>
              <a:rPr lang="en-US" dirty="0"/>
              <a:t>Key services offered by AWS:</a:t>
            </a:r>
          </a:p>
          <a:p>
            <a:pPr lvl="1"/>
            <a:r>
              <a:rPr lang="en-US" dirty="0"/>
              <a:t>EC2 (Virtual Machines)</a:t>
            </a:r>
          </a:p>
          <a:p>
            <a:pPr lvl="1"/>
            <a:r>
              <a:rPr lang="en-US" dirty="0"/>
              <a:t>S3 (Storage)</a:t>
            </a:r>
          </a:p>
          <a:p>
            <a:pPr lvl="1"/>
            <a:r>
              <a:rPr lang="en-US" dirty="0"/>
              <a:t>RDS (Databases)</a:t>
            </a:r>
          </a:p>
          <a:p>
            <a:pPr lvl="1"/>
            <a:r>
              <a:rPr lang="en-US" dirty="0"/>
              <a:t>VPC (Networking)</a:t>
            </a:r>
          </a:p>
          <a:p>
            <a:pPr lvl="1"/>
            <a:r>
              <a:rPr lang="en-US" dirty="0"/>
              <a:t>Redshift (Analytics)</a:t>
            </a:r>
          </a:p>
          <a:p>
            <a:pPr lvl="1"/>
            <a:r>
              <a:rPr lang="en-US" dirty="0" err="1"/>
              <a:t>SageMaker</a:t>
            </a:r>
            <a:r>
              <a:rPr lang="en-US" dirty="0"/>
              <a:t> (Machine Learning)</a:t>
            </a:r>
          </a:p>
        </p:txBody>
      </p:sp>
      <p:sp>
        <p:nvSpPr>
          <p:cNvPr id="5" name="Footer Placeholder 4">
            <a:extLst>
              <a:ext uri="{FF2B5EF4-FFF2-40B4-BE49-F238E27FC236}">
                <a16:creationId xmlns:a16="http://schemas.microsoft.com/office/drawing/2014/main" id="{24BDD0FD-CD76-5D0D-C45F-F34AE487E244}"/>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7969FE1B-137E-CDB7-3B09-E84413513963}"/>
              </a:ext>
            </a:extLst>
          </p:cNvPr>
          <p:cNvSpPr>
            <a:spLocks noGrp="1"/>
          </p:cNvSpPr>
          <p:nvPr>
            <p:ph type="sldNum" sz="quarter" idx="12"/>
          </p:nvPr>
        </p:nvSpPr>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7317218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8221B-35D9-16C8-6040-B2758E0021E7}"/>
              </a:ext>
            </a:extLst>
          </p:cNvPr>
          <p:cNvSpPr>
            <a:spLocks noGrp="1"/>
          </p:cNvSpPr>
          <p:nvPr>
            <p:ph type="title"/>
          </p:nvPr>
        </p:nvSpPr>
        <p:spPr/>
        <p:txBody>
          <a:bodyPr>
            <a:normAutofit/>
          </a:bodyPr>
          <a:lstStyle/>
          <a:p>
            <a:r>
              <a:rPr lang="en-US" dirty="0" err="1"/>
              <a:t>DreamHost</a:t>
            </a:r>
            <a:endParaRPr lang="en-US" dirty="0"/>
          </a:p>
        </p:txBody>
      </p:sp>
      <p:sp>
        <p:nvSpPr>
          <p:cNvPr id="3" name="Picture Placeholder 2">
            <a:extLst>
              <a:ext uri="{FF2B5EF4-FFF2-40B4-BE49-F238E27FC236}">
                <a16:creationId xmlns:a16="http://schemas.microsoft.com/office/drawing/2014/main" id="{DDFD63EE-6447-4D33-59AE-2CBDE098428C}"/>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CBCD73E0-8BDD-2DBA-0F5C-6964D4187456}"/>
              </a:ext>
            </a:extLst>
          </p:cNvPr>
          <p:cNvSpPr>
            <a:spLocks noGrp="1"/>
          </p:cNvSpPr>
          <p:nvPr>
            <p:ph sz="half" idx="16"/>
          </p:nvPr>
        </p:nvSpPr>
        <p:spPr>
          <a:xfrm>
            <a:off x="3803953" y="3090040"/>
            <a:ext cx="7615274" cy="3147247"/>
          </a:xfrm>
        </p:spPr>
        <p:txBody>
          <a:bodyPr>
            <a:normAutofit/>
          </a:bodyPr>
          <a:lstStyle/>
          <a:p>
            <a:r>
              <a:rPr lang="en-US" dirty="0"/>
              <a:t>Offers extensive storage and bandwidth options.</a:t>
            </a:r>
          </a:p>
          <a:p>
            <a:r>
              <a:rPr lang="en-US" dirty="0"/>
              <a:t>Known for its transparent pricing and commitment to customer privacy.</a:t>
            </a:r>
          </a:p>
          <a:p>
            <a:r>
              <a:rPr lang="en-US" dirty="0"/>
              <a:t>Provides shared, VPS, and dedicated hosting plans.</a:t>
            </a:r>
          </a:p>
        </p:txBody>
      </p:sp>
      <p:sp>
        <p:nvSpPr>
          <p:cNvPr id="5" name="Footer Placeholder 4">
            <a:extLst>
              <a:ext uri="{FF2B5EF4-FFF2-40B4-BE49-F238E27FC236}">
                <a16:creationId xmlns:a16="http://schemas.microsoft.com/office/drawing/2014/main" id="{708AD30A-7A50-0EB8-2136-F7CE447BEA6E}"/>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D7C06596-761E-9C27-63C9-C7BE4F8838E5}"/>
              </a:ext>
            </a:extLst>
          </p:cNvPr>
          <p:cNvSpPr>
            <a:spLocks noGrp="1"/>
          </p:cNvSpPr>
          <p:nvPr>
            <p:ph type="sldNum" sz="quarter" idx="12"/>
          </p:nvPr>
        </p:nvSpPr>
        <p:spPr/>
        <p:txBody>
          <a:bodyPr/>
          <a:lstStyle/>
          <a:p>
            <a:fld id="{B5CEABB6-07DC-46E8-9B57-56EC44A396E5}" type="slidenum">
              <a:rPr lang="en-US" smtClean="0"/>
              <a:pPr/>
              <a:t>50</a:t>
            </a:fld>
            <a:endParaRPr lang="en-US" dirty="0"/>
          </a:p>
        </p:txBody>
      </p:sp>
    </p:spTree>
    <p:extLst>
      <p:ext uri="{BB962C8B-B14F-4D97-AF65-F5344CB8AC3E}">
        <p14:creationId xmlns:p14="http://schemas.microsoft.com/office/powerpoint/2010/main" val="39325360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0DB4B-C966-1A84-3D0E-7B86B70E17E7}"/>
              </a:ext>
            </a:extLst>
          </p:cNvPr>
          <p:cNvSpPr>
            <a:spLocks noGrp="1"/>
          </p:cNvSpPr>
          <p:nvPr>
            <p:ph type="title"/>
          </p:nvPr>
        </p:nvSpPr>
        <p:spPr/>
        <p:txBody>
          <a:bodyPr>
            <a:normAutofit/>
          </a:bodyPr>
          <a:lstStyle/>
          <a:p>
            <a:r>
              <a:rPr lang="en-US" dirty="0"/>
              <a:t>Choosing the Right Web Hosting Service</a:t>
            </a:r>
          </a:p>
        </p:txBody>
      </p:sp>
      <p:sp>
        <p:nvSpPr>
          <p:cNvPr id="3" name="Picture Placeholder 2">
            <a:extLst>
              <a:ext uri="{FF2B5EF4-FFF2-40B4-BE49-F238E27FC236}">
                <a16:creationId xmlns:a16="http://schemas.microsoft.com/office/drawing/2014/main" id="{E8B60998-06C6-73FF-9D1A-A5C2187734CB}"/>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E9AEC084-AA49-C470-0C7D-F86D152F96AE}"/>
              </a:ext>
            </a:extLst>
          </p:cNvPr>
          <p:cNvSpPr>
            <a:spLocks noGrp="1"/>
          </p:cNvSpPr>
          <p:nvPr>
            <p:ph sz="half" idx="16"/>
          </p:nvPr>
        </p:nvSpPr>
        <p:spPr/>
        <p:txBody>
          <a:bodyPr>
            <a:normAutofit/>
          </a:bodyPr>
          <a:lstStyle/>
          <a:p>
            <a:r>
              <a:rPr lang="en-US" dirty="0"/>
              <a:t>Consider your website's requirements (traffic, storage, performance).</a:t>
            </a:r>
          </a:p>
          <a:p>
            <a:r>
              <a:rPr lang="en-US" dirty="0"/>
              <a:t>Evaluate the hosting provider's reliability, support, and security features.</a:t>
            </a:r>
          </a:p>
          <a:p>
            <a:r>
              <a:rPr lang="en-US" dirty="0"/>
              <a:t>Compare pricing and scalability options.</a:t>
            </a:r>
          </a:p>
        </p:txBody>
      </p:sp>
      <p:sp>
        <p:nvSpPr>
          <p:cNvPr id="5" name="Footer Placeholder 4">
            <a:extLst>
              <a:ext uri="{FF2B5EF4-FFF2-40B4-BE49-F238E27FC236}">
                <a16:creationId xmlns:a16="http://schemas.microsoft.com/office/drawing/2014/main" id="{902A272F-825C-4899-1C98-A9E14A8211EC}"/>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EA93C234-F8F4-F188-8B3E-B5D64FC4F8B2}"/>
              </a:ext>
            </a:extLst>
          </p:cNvPr>
          <p:cNvSpPr>
            <a:spLocks noGrp="1"/>
          </p:cNvSpPr>
          <p:nvPr>
            <p:ph type="sldNum" sz="quarter" idx="12"/>
          </p:nvPr>
        </p:nvSpPr>
        <p:spPr/>
        <p:txBody>
          <a:bodyPr/>
          <a:lstStyle/>
          <a:p>
            <a:fld id="{B5CEABB6-07DC-46E8-9B57-56EC44A396E5}" type="slidenum">
              <a:rPr lang="en-US" smtClean="0"/>
              <a:pPr/>
              <a:t>51</a:t>
            </a:fld>
            <a:endParaRPr lang="en-US" dirty="0"/>
          </a:p>
        </p:txBody>
      </p:sp>
    </p:spTree>
    <p:extLst>
      <p:ext uri="{BB962C8B-B14F-4D97-AF65-F5344CB8AC3E}">
        <p14:creationId xmlns:p14="http://schemas.microsoft.com/office/powerpoint/2010/main" val="4785157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64202-1462-115A-1609-17F95FA64E59}"/>
              </a:ext>
            </a:extLst>
          </p:cNvPr>
          <p:cNvSpPr>
            <a:spLocks noGrp="1"/>
          </p:cNvSpPr>
          <p:nvPr>
            <p:ph type="title"/>
          </p:nvPr>
        </p:nvSpPr>
        <p:spPr/>
        <p:txBody>
          <a:bodyPr/>
          <a:lstStyle/>
          <a:p>
            <a:r>
              <a:rPr lang="en-US" dirty="0"/>
              <a:t>Real-World Examples</a:t>
            </a:r>
          </a:p>
        </p:txBody>
      </p:sp>
      <p:sp>
        <p:nvSpPr>
          <p:cNvPr id="3" name="Picture Placeholder 2">
            <a:extLst>
              <a:ext uri="{FF2B5EF4-FFF2-40B4-BE49-F238E27FC236}">
                <a16:creationId xmlns:a16="http://schemas.microsoft.com/office/drawing/2014/main" id="{1AB21FD0-E29B-20D9-45F6-3AE485011729}"/>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D2A99E6-B9DF-B042-B297-51A022A71CAC}"/>
              </a:ext>
            </a:extLst>
          </p:cNvPr>
          <p:cNvSpPr>
            <a:spLocks noGrp="1"/>
          </p:cNvSpPr>
          <p:nvPr>
            <p:ph sz="half" idx="16"/>
          </p:nvPr>
        </p:nvSpPr>
        <p:spPr/>
        <p:txBody>
          <a:bodyPr>
            <a:normAutofit/>
          </a:bodyPr>
          <a:lstStyle/>
          <a:p>
            <a:r>
              <a:rPr lang="en-US" dirty="0"/>
              <a:t>Bluehost (WordPress): Many WordPress sites use Bluehost for its ease of use and customer support.</a:t>
            </a:r>
          </a:p>
          <a:p>
            <a:r>
              <a:rPr lang="en-US" dirty="0"/>
              <a:t>GoDaddy (Small Businesses): Popular among small businesses for its comprehensive services and support.</a:t>
            </a:r>
          </a:p>
          <a:p>
            <a:r>
              <a:rPr lang="en-US" dirty="0"/>
              <a:t>HostGator (Startups): Preferred by startups for its affordable and scalable hosting plans.</a:t>
            </a:r>
          </a:p>
        </p:txBody>
      </p:sp>
      <p:sp>
        <p:nvSpPr>
          <p:cNvPr id="5" name="Footer Placeholder 4">
            <a:extLst>
              <a:ext uri="{FF2B5EF4-FFF2-40B4-BE49-F238E27FC236}">
                <a16:creationId xmlns:a16="http://schemas.microsoft.com/office/drawing/2014/main" id="{3D0E1589-D42B-CEF3-1F29-52496C7DCA7E}"/>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2B194E9E-4963-A86D-DFAD-678748AB39C7}"/>
              </a:ext>
            </a:extLst>
          </p:cNvPr>
          <p:cNvSpPr>
            <a:spLocks noGrp="1"/>
          </p:cNvSpPr>
          <p:nvPr>
            <p:ph type="sldNum" sz="quarter" idx="12"/>
          </p:nvPr>
        </p:nvSpPr>
        <p:spPr/>
        <p:txBody>
          <a:bodyPr/>
          <a:lstStyle/>
          <a:p>
            <a:fld id="{B5CEABB6-07DC-46E8-9B57-56EC44A396E5}" type="slidenum">
              <a:rPr lang="en-US" smtClean="0"/>
              <a:pPr/>
              <a:t>52</a:t>
            </a:fld>
            <a:endParaRPr lang="en-US" dirty="0"/>
          </a:p>
        </p:txBody>
      </p:sp>
    </p:spTree>
    <p:extLst>
      <p:ext uri="{BB962C8B-B14F-4D97-AF65-F5344CB8AC3E}">
        <p14:creationId xmlns:p14="http://schemas.microsoft.com/office/powerpoint/2010/main" val="28069549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9CD9B-A59C-40A2-BC1B-546A142AABD6}"/>
              </a:ext>
            </a:extLst>
          </p:cNvPr>
          <p:cNvSpPr>
            <a:spLocks noGrp="1"/>
          </p:cNvSpPr>
          <p:nvPr>
            <p:ph type="title"/>
          </p:nvPr>
        </p:nvSpPr>
        <p:spPr/>
        <p:txBody>
          <a:bodyPr/>
          <a:lstStyle/>
          <a:p>
            <a:r>
              <a:rPr lang="en-US" dirty="0"/>
              <a:t>Success Stories and Lessons Learned</a:t>
            </a:r>
          </a:p>
        </p:txBody>
      </p:sp>
      <p:sp>
        <p:nvSpPr>
          <p:cNvPr id="3" name="Picture Placeholder 2">
            <a:extLst>
              <a:ext uri="{FF2B5EF4-FFF2-40B4-BE49-F238E27FC236}">
                <a16:creationId xmlns:a16="http://schemas.microsoft.com/office/drawing/2014/main" id="{AD487269-8EED-6E4B-2E77-955C60F45574}"/>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66B6A60D-4446-EF78-6E23-6943AC74E3B3}"/>
              </a:ext>
            </a:extLst>
          </p:cNvPr>
          <p:cNvSpPr>
            <a:spLocks noGrp="1"/>
          </p:cNvSpPr>
          <p:nvPr>
            <p:ph sz="half" idx="16"/>
          </p:nvPr>
        </p:nvSpPr>
        <p:spPr/>
        <p:txBody>
          <a:bodyPr>
            <a:normAutofit/>
          </a:bodyPr>
          <a:lstStyle/>
          <a:p>
            <a:r>
              <a:rPr lang="en-US" dirty="0"/>
              <a:t>WordPress (Bluehost): Leveraged Bluehost's reliability and support to grow.</a:t>
            </a:r>
          </a:p>
          <a:p>
            <a:r>
              <a:rPr lang="en-US" dirty="0"/>
              <a:t>Small Businesses (GoDaddy): Benefited from GoDaddy's comprehensive services and support.</a:t>
            </a:r>
          </a:p>
          <a:p>
            <a:r>
              <a:rPr lang="en-US" dirty="0"/>
              <a:t>Startups (HostGator): Utilized HostGator's affordable plans for initial growth and scalability.</a:t>
            </a:r>
          </a:p>
          <a:p>
            <a:pPr marL="0" indent="0">
              <a:buNone/>
            </a:pPr>
            <a:endParaRPr lang="en-US" dirty="0"/>
          </a:p>
        </p:txBody>
      </p:sp>
      <p:sp>
        <p:nvSpPr>
          <p:cNvPr id="5" name="Footer Placeholder 4">
            <a:extLst>
              <a:ext uri="{FF2B5EF4-FFF2-40B4-BE49-F238E27FC236}">
                <a16:creationId xmlns:a16="http://schemas.microsoft.com/office/drawing/2014/main" id="{A9406943-F427-98B9-71C2-B48F37931CA9}"/>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981E7B87-5FF9-51E0-F55A-73D307D81263}"/>
              </a:ext>
            </a:extLst>
          </p:cNvPr>
          <p:cNvSpPr>
            <a:spLocks noGrp="1"/>
          </p:cNvSpPr>
          <p:nvPr>
            <p:ph type="sldNum" sz="quarter" idx="12"/>
          </p:nvPr>
        </p:nvSpPr>
        <p:spPr/>
        <p:txBody>
          <a:bodyPr/>
          <a:lstStyle/>
          <a:p>
            <a:fld id="{B5CEABB6-07DC-46E8-9B57-56EC44A396E5}" type="slidenum">
              <a:rPr lang="en-US" smtClean="0"/>
              <a:pPr/>
              <a:t>53</a:t>
            </a:fld>
            <a:endParaRPr lang="en-US" dirty="0"/>
          </a:p>
        </p:txBody>
      </p:sp>
    </p:spTree>
    <p:extLst>
      <p:ext uri="{BB962C8B-B14F-4D97-AF65-F5344CB8AC3E}">
        <p14:creationId xmlns:p14="http://schemas.microsoft.com/office/powerpoint/2010/main" val="416667026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F9AEE-9324-9478-2501-301629B6E0FE}"/>
              </a:ext>
            </a:extLst>
          </p:cNvPr>
          <p:cNvSpPr>
            <a:spLocks noGrp="1"/>
          </p:cNvSpPr>
          <p:nvPr>
            <p:ph type="title"/>
          </p:nvPr>
        </p:nvSpPr>
        <p:spPr/>
        <p:txBody>
          <a:bodyPr/>
          <a:lstStyle/>
          <a:p>
            <a:r>
              <a:rPr lang="en-US" dirty="0"/>
              <a:t>Accessing The Cloud: Proprietary Methods</a:t>
            </a:r>
          </a:p>
        </p:txBody>
      </p:sp>
      <p:sp>
        <p:nvSpPr>
          <p:cNvPr id="3" name="Picture Placeholder 2">
            <a:extLst>
              <a:ext uri="{FF2B5EF4-FFF2-40B4-BE49-F238E27FC236}">
                <a16:creationId xmlns:a16="http://schemas.microsoft.com/office/drawing/2014/main" id="{63F2D348-F57F-38AB-73B5-FDFEA18AC008}"/>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801231B3-D3C4-BBEA-0574-43F986C9DC71}"/>
              </a:ext>
            </a:extLst>
          </p:cNvPr>
          <p:cNvSpPr>
            <a:spLocks noGrp="1"/>
          </p:cNvSpPr>
          <p:nvPr>
            <p:ph sz="half" idx="16"/>
          </p:nvPr>
        </p:nvSpPr>
        <p:spPr>
          <a:xfrm>
            <a:off x="3803953" y="2632841"/>
            <a:ext cx="7615274" cy="3604447"/>
          </a:xfrm>
        </p:spPr>
        <p:txBody>
          <a:bodyPr>
            <a:normAutofit/>
          </a:bodyPr>
          <a:lstStyle/>
          <a:p>
            <a:r>
              <a:rPr lang="en-US" dirty="0"/>
              <a:t>Some organizations develop proprietary methods for accessing cloud resources.</a:t>
            </a:r>
          </a:p>
          <a:p>
            <a:r>
              <a:rPr lang="en-US" dirty="0"/>
              <a:t>These methods may involve custom APIs or internal cloud platforms.</a:t>
            </a:r>
          </a:p>
          <a:p>
            <a:r>
              <a:rPr lang="en-US" dirty="0"/>
              <a:t>Often used by large enterprises with specific cloud computing needs.</a:t>
            </a:r>
          </a:p>
        </p:txBody>
      </p:sp>
      <p:sp>
        <p:nvSpPr>
          <p:cNvPr id="5" name="Footer Placeholder 4">
            <a:extLst>
              <a:ext uri="{FF2B5EF4-FFF2-40B4-BE49-F238E27FC236}">
                <a16:creationId xmlns:a16="http://schemas.microsoft.com/office/drawing/2014/main" id="{A37EF2BD-638E-902E-36BE-DF92C93106E4}"/>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43275315-F5AD-C7F2-97D1-E49AA2F31F1B}"/>
              </a:ext>
            </a:extLst>
          </p:cNvPr>
          <p:cNvSpPr>
            <a:spLocks noGrp="1"/>
          </p:cNvSpPr>
          <p:nvPr>
            <p:ph type="sldNum" sz="quarter" idx="12"/>
          </p:nvPr>
        </p:nvSpPr>
        <p:spPr/>
        <p:txBody>
          <a:bodyPr/>
          <a:lstStyle/>
          <a:p>
            <a:fld id="{B5CEABB6-07DC-46E8-9B57-56EC44A396E5}" type="slidenum">
              <a:rPr lang="en-US" smtClean="0"/>
              <a:pPr/>
              <a:t>54</a:t>
            </a:fld>
            <a:endParaRPr lang="en-US" dirty="0"/>
          </a:p>
        </p:txBody>
      </p:sp>
    </p:spTree>
    <p:extLst>
      <p:ext uri="{BB962C8B-B14F-4D97-AF65-F5344CB8AC3E}">
        <p14:creationId xmlns:p14="http://schemas.microsoft.com/office/powerpoint/2010/main" val="350930441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4A700-B8E2-16CA-53CF-117E70F5488D}"/>
              </a:ext>
            </a:extLst>
          </p:cNvPr>
          <p:cNvSpPr>
            <a:spLocks noGrp="1"/>
          </p:cNvSpPr>
          <p:nvPr>
            <p:ph type="title"/>
          </p:nvPr>
        </p:nvSpPr>
        <p:spPr/>
        <p:txBody>
          <a:bodyPr/>
          <a:lstStyle/>
          <a:p>
            <a:r>
              <a:rPr lang="en-US" dirty="0"/>
              <a:t>Proprietary Methods: Why Go Custom?</a:t>
            </a:r>
            <a:br>
              <a:rPr lang="en-US" dirty="0"/>
            </a:br>
            <a:endParaRPr lang="en-US" dirty="0"/>
          </a:p>
        </p:txBody>
      </p:sp>
      <p:sp>
        <p:nvSpPr>
          <p:cNvPr id="3" name="Picture Placeholder 2">
            <a:extLst>
              <a:ext uri="{FF2B5EF4-FFF2-40B4-BE49-F238E27FC236}">
                <a16:creationId xmlns:a16="http://schemas.microsoft.com/office/drawing/2014/main" id="{606BC548-5D63-8626-A85D-3B8CF41020D0}"/>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7A8B9847-22DF-4E39-D064-1A81B63E6F5B}"/>
              </a:ext>
            </a:extLst>
          </p:cNvPr>
          <p:cNvSpPr>
            <a:spLocks noGrp="1"/>
          </p:cNvSpPr>
          <p:nvPr>
            <p:ph sz="half" idx="16"/>
          </p:nvPr>
        </p:nvSpPr>
        <p:spPr>
          <a:xfrm>
            <a:off x="3803953" y="2680138"/>
            <a:ext cx="7615274" cy="3557150"/>
          </a:xfrm>
        </p:spPr>
        <p:txBody>
          <a:bodyPr>
            <a:normAutofit/>
          </a:bodyPr>
          <a:lstStyle/>
          <a:p>
            <a:pPr algn="just"/>
            <a:r>
              <a:rPr lang="en-US" b="1" dirty="0"/>
              <a:t>Specific Needs: </a:t>
            </a:r>
            <a:r>
              <a:rPr lang="en-US" dirty="0"/>
              <a:t>Large enterprises might have highly specialized cloud computing requirements that standard platforms may not fully address.</a:t>
            </a:r>
          </a:p>
          <a:p>
            <a:pPr algn="just"/>
            <a:r>
              <a:rPr lang="en-US" b="1" dirty="0"/>
              <a:t>Security &amp; Control: </a:t>
            </a:r>
            <a:r>
              <a:rPr lang="en-US" dirty="0"/>
              <a:t>Some organizations prioritize maintaining the highest level of security and control over their cloud environment, leading them to develop custom access methods.</a:t>
            </a:r>
          </a:p>
          <a:p>
            <a:pPr algn="just"/>
            <a:r>
              <a:rPr lang="en-US" dirty="0"/>
              <a:t>I</a:t>
            </a:r>
            <a:r>
              <a:rPr lang="en-US" b="1" dirty="0"/>
              <a:t>ntegration: </a:t>
            </a:r>
            <a:r>
              <a:rPr lang="en-US" dirty="0"/>
              <a:t>Proprietary methods can be tightly integrated with an organization's existing infrastructure and internal systems, ensuring seamless data flow and application interaction.</a:t>
            </a:r>
          </a:p>
          <a:p>
            <a:pPr algn="just"/>
            <a:endParaRPr lang="en-US" dirty="0"/>
          </a:p>
        </p:txBody>
      </p:sp>
      <p:sp>
        <p:nvSpPr>
          <p:cNvPr id="5" name="Footer Placeholder 4">
            <a:extLst>
              <a:ext uri="{FF2B5EF4-FFF2-40B4-BE49-F238E27FC236}">
                <a16:creationId xmlns:a16="http://schemas.microsoft.com/office/drawing/2014/main" id="{AB8B40F1-985A-B824-0C98-064562ED221A}"/>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B3A80CBA-C2A4-6908-9AA5-2CE0AABCE6C8}"/>
              </a:ext>
            </a:extLst>
          </p:cNvPr>
          <p:cNvSpPr>
            <a:spLocks noGrp="1"/>
          </p:cNvSpPr>
          <p:nvPr>
            <p:ph type="sldNum" sz="quarter" idx="12"/>
          </p:nvPr>
        </p:nvSpPr>
        <p:spPr/>
        <p:txBody>
          <a:bodyPr/>
          <a:lstStyle/>
          <a:p>
            <a:fld id="{B5CEABB6-07DC-46E8-9B57-56EC44A396E5}" type="slidenum">
              <a:rPr lang="en-US" smtClean="0"/>
              <a:pPr/>
              <a:t>55</a:t>
            </a:fld>
            <a:endParaRPr lang="en-US" dirty="0"/>
          </a:p>
        </p:txBody>
      </p:sp>
    </p:spTree>
    <p:extLst>
      <p:ext uri="{BB962C8B-B14F-4D97-AF65-F5344CB8AC3E}">
        <p14:creationId xmlns:p14="http://schemas.microsoft.com/office/powerpoint/2010/main" val="112445612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3706B-61BF-DA42-8B28-7F379EA64FBC}"/>
              </a:ext>
            </a:extLst>
          </p:cNvPr>
          <p:cNvSpPr>
            <a:spLocks noGrp="1"/>
          </p:cNvSpPr>
          <p:nvPr>
            <p:ph type="title"/>
          </p:nvPr>
        </p:nvSpPr>
        <p:spPr/>
        <p:txBody>
          <a:bodyPr/>
          <a:lstStyle/>
          <a:p>
            <a:r>
              <a:rPr lang="en-US" dirty="0"/>
              <a:t>Components of Proprietary Methods</a:t>
            </a:r>
          </a:p>
        </p:txBody>
      </p:sp>
      <p:sp>
        <p:nvSpPr>
          <p:cNvPr id="3" name="Picture Placeholder 2">
            <a:extLst>
              <a:ext uri="{FF2B5EF4-FFF2-40B4-BE49-F238E27FC236}">
                <a16:creationId xmlns:a16="http://schemas.microsoft.com/office/drawing/2014/main" id="{8FA2DBCF-B80B-207C-FA37-E4A8EBC25ED6}"/>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657F2DF-F041-3697-18EE-984B4C12926D}"/>
              </a:ext>
            </a:extLst>
          </p:cNvPr>
          <p:cNvSpPr>
            <a:spLocks noGrp="1"/>
          </p:cNvSpPr>
          <p:nvPr>
            <p:ph sz="half" idx="16"/>
          </p:nvPr>
        </p:nvSpPr>
        <p:spPr/>
        <p:txBody>
          <a:bodyPr>
            <a:normAutofit/>
          </a:bodyPr>
          <a:lstStyle/>
          <a:p>
            <a:r>
              <a:rPr lang="en-US" b="1" dirty="0"/>
              <a:t>Custom APIs (Application Programming Interfaces): </a:t>
            </a:r>
            <a:r>
              <a:rPr lang="en-US" dirty="0"/>
              <a:t>These APIs act as intermediaries, allowing internal applications to interact with custom cloud resources or external cloud services.</a:t>
            </a:r>
          </a:p>
          <a:p>
            <a:r>
              <a:rPr lang="en-US" b="1" dirty="0"/>
              <a:t>Internal Cloud Platforms: </a:t>
            </a:r>
            <a:r>
              <a:rPr lang="en-US" dirty="0"/>
              <a:t>Some organizations develop their own cloud platforms tailored to their specific needs. These platforms might include virtual machines, storage, networking, and other cloud functionalities managed in-house.</a:t>
            </a:r>
          </a:p>
          <a:p>
            <a:r>
              <a:rPr lang="en-US" b="1" dirty="0"/>
              <a:t>Modified Open-Source Cloud Software: </a:t>
            </a:r>
            <a:r>
              <a:rPr lang="en-US" dirty="0"/>
              <a:t>Open-source cloud software like OpenStack can be customized to create a private cloud environment that aligns with an organization's requirements.</a:t>
            </a:r>
          </a:p>
        </p:txBody>
      </p:sp>
      <p:sp>
        <p:nvSpPr>
          <p:cNvPr id="5" name="Footer Placeholder 4">
            <a:extLst>
              <a:ext uri="{FF2B5EF4-FFF2-40B4-BE49-F238E27FC236}">
                <a16:creationId xmlns:a16="http://schemas.microsoft.com/office/drawing/2014/main" id="{88FDDBD4-DA1A-9A85-EA57-9AD60310348F}"/>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76656BCB-A8D1-A0B3-51A4-EC9F9C1E7CD0}"/>
              </a:ext>
            </a:extLst>
          </p:cNvPr>
          <p:cNvSpPr>
            <a:spLocks noGrp="1"/>
          </p:cNvSpPr>
          <p:nvPr>
            <p:ph type="sldNum" sz="quarter" idx="12"/>
          </p:nvPr>
        </p:nvSpPr>
        <p:spPr/>
        <p:txBody>
          <a:bodyPr/>
          <a:lstStyle/>
          <a:p>
            <a:fld id="{B5CEABB6-07DC-46E8-9B57-56EC44A396E5}" type="slidenum">
              <a:rPr lang="en-US" smtClean="0"/>
              <a:pPr/>
              <a:t>56</a:t>
            </a:fld>
            <a:endParaRPr lang="en-US" dirty="0"/>
          </a:p>
        </p:txBody>
      </p:sp>
    </p:spTree>
    <p:extLst>
      <p:ext uri="{BB962C8B-B14F-4D97-AF65-F5344CB8AC3E}">
        <p14:creationId xmlns:p14="http://schemas.microsoft.com/office/powerpoint/2010/main" val="20961893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D6E36-5801-AFC9-AC8C-EDAD840C2FE7}"/>
              </a:ext>
            </a:extLst>
          </p:cNvPr>
          <p:cNvSpPr>
            <a:spLocks noGrp="1"/>
          </p:cNvSpPr>
          <p:nvPr>
            <p:ph type="title"/>
          </p:nvPr>
        </p:nvSpPr>
        <p:spPr/>
        <p:txBody>
          <a:bodyPr/>
          <a:lstStyle/>
          <a:p>
            <a:r>
              <a:rPr lang="en-US" dirty="0"/>
              <a:t>Benefits of Proprietary Methods</a:t>
            </a:r>
          </a:p>
        </p:txBody>
      </p:sp>
      <p:sp>
        <p:nvSpPr>
          <p:cNvPr id="3" name="Picture Placeholder 2">
            <a:extLst>
              <a:ext uri="{FF2B5EF4-FFF2-40B4-BE49-F238E27FC236}">
                <a16:creationId xmlns:a16="http://schemas.microsoft.com/office/drawing/2014/main" id="{58AC5819-903F-0CF4-8BB1-18B31BE14471}"/>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B69C8F2-0698-8820-4FD9-37D3F94A248F}"/>
              </a:ext>
            </a:extLst>
          </p:cNvPr>
          <p:cNvSpPr>
            <a:spLocks noGrp="1"/>
          </p:cNvSpPr>
          <p:nvPr>
            <p:ph sz="half" idx="16"/>
          </p:nvPr>
        </p:nvSpPr>
        <p:spPr/>
        <p:txBody>
          <a:bodyPr>
            <a:normAutofit/>
          </a:bodyPr>
          <a:lstStyle/>
          <a:p>
            <a:r>
              <a:rPr lang="en-US" b="1" dirty="0"/>
              <a:t>Tailored Solutions: </a:t>
            </a:r>
            <a:r>
              <a:rPr lang="en-US" dirty="0"/>
              <a:t>Proprietary methods address specific organizational needs, ensuring a perfect fit for unique cloud computing requirements.</a:t>
            </a:r>
          </a:p>
          <a:p>
            <a:r>
              <a:rPr lang="en-US" b="1" dirty="0"/>
              <a:t>Enhanced Security: </a:t>
            </a:r>
            <a:r>
              <a:rPr lang="en-US" dirty="0"/>
              <a:t>Custom approaches can provide a higher level of security and control over data and access compared to standard platforms.</a:t>
            </a:r>
          </a:p>
          <a:p>
            <a:r>
              <a:rPr lang="en-US" b="1" dirty="0"/>
              <a:t>Integration with Existing Systems: </a:t>
            </a:r>
            <a:r>
              <a:rPr lang="en-US" dirty="0"/>
              <a:t>Seamless integration with existing infrastructure and internal systems can be achieved, streamlining data flow and application interaction.</a:t>
            </a:r>
          </a:p>
        </p:txBody>
      </p:sp>
      <p:sp>
        <p:nvSpPr>
          <p:cNvPr id="5" name="Footer Placeholder 4">
            <a:extLst>
              <a:ext uri="{FF2B5EF4-FFF2-40B4-BE49-F238E27FC236}">
                <a16:creationId xmlns:a16="http://schemas.microsoft.com/office/drawing/2014/main" id="{3EEA56DD-C76C-5F51-64E3-9898270083AB}"/>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D1981834-1426-D1BA-73AC-7AAE6294F87F}"/>
              </a:ext>
            </a:extLst>
          </p:cNvPr>
          <p:cNvSpPr>
            <a:spLocks noGrp="1"/>
          </p:cNvSpPr>
          <p:nvPr>
            <p:ph type="sldNum" sz="quarter" idx="12"/>
          </p:nvPr>
        </p:nvSpPr>
        <p:spPr/>
        <p:txBody>
          <a:bodyPr/>
          <a:lstStyle/>
          <a:p>
            <a:fld id="{B5CEABB6-07DC-46E8-9B57-56EC44A396E5}" type="slidenum">
              <a:rPr lang="en-US" smtClean="0"/>
              <a:pPr/>
              <a:t>57</a:t>
            </a:fld>
            <a:endParaRPr lang="en-US" dirty="0"/>
          </a:p>
        </p:txBody>
      </p:sp>
    </p:spTree>
    <p:extLst>
      <p:ext uri="{BB962C8B-B14F-4D97-AF65-F5344CB8AC3E}">
        <p14:creationId xmlns:p14="http://schemas.microsoft.com/office/powerpoint/2010/main" val="25182030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D0EF2-7A42-59E6-8BB5-E2FA29253FC5}"/>
              </a:ext>
            </a:extLst>
          </p:cNvPr>
          <p:cNvSpPr>
            <a:spLocks noGrp="1"/>
          </p:cNvSpPr>
          <p:nvPr>
            <p:ph type="title"/>
          </p:nvPr>
        </p:nvSpPr>
        <p:spPr/>
        <p:txBody>
          <a:bodyPr/>
          <a:lstStyle/>
          <a:p>
            <a:r>
              <a:rPr lang="en-US" dirty="0"/>
              <a:t>Challenges of Proprietary Methods</a:t>
            </a:r>
            <a:br>
              <a:rPr lang="en-US" dirty="0"/>
            </a:br>
            <a:endParaRPr lang="en-US" dirty="0"/>
          </a:p>
        </p:txBody>
      </p:sp>
      <p:sp>
        <p:nvSpPr>
          <p:cNvPr id="3" name="Picture Placeholder 2">
            <a:extLst>
              <a:ext uri="{FF2B5EF4-FFF2-40B4-BE49-F238E27FC236}">
                <a16:creationId xmlns:a16="http://schemas.microsoft.com/office/drawing/2014/main" id="{88EED3A0-65D0-F075-D637-93292E8728D9}"/>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01C64E3D-BEE6-C1FD-9301-C6AC8F6797A1}"/>
              </a:ext>
            </a:extLst>
          </p:cNvPr>
          <p:cNvSpPr>
            <a:spLocks noGrp="1"/>
          </p:cNvSpPr>
          <p:nvPr>
            <p:ph sz="half" idx="16"/>
          </p:nvPr>
        </p:nvSpPr>
        <p:spPr/>
        <p:txBody>
          <a:bodyPr>
            <a:normAutofit/>
          </a:bodyPr>
          <a:lstStyle/>
          <a:p>
            <a:endParaRPr lang="en-US" dirty="0"/>
          </a:p>
        </p:txBody>
      </p:sp>
      <p:sp>
        <p:nvSpPr>
          <p:cNvPr id="5" name="Footer Placeholder 4">
            <a:extLst>
              <a:ext uri="{FF2B5EF4-FFF2-40B4-BE49-F238E27FC236}">
                <a16:creationId xmlns:a16="http://schemas.microsoft.com/office/drawing/2014/main" id="{EEEA38CD-02A0-139F-BB0E-044DB46A6822}"/>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A4E67DAF-63DB-6CBC-01D1-D2B6B72FA46F}"/>
              </a:ext>
            </a:extLst>
          </p:cNvPr>
          <p:cNvSpPr>
            <a:spLocks noGrp="1"/>
          </p:cNvSpPr>
          <p:nvPr>
            <p:ph type="sldNum" sz="quarter" idx="12"/>
          </p:nvPr>
        </p:nvSpPr>
        <p:spPr/>
        <p:txBody>
          <a:bodyPr/>
          <a:lstStyle/>
          <a:p>
            <a:fld id="{B5CEABB6-07DC-46E8-9B57-56EC44A396E5}" type="slidenum">
              <a:rPr lang="en-US" smtClean="0"/>
              <a:pPr/>
              <a:t>58</a:t>
            </a:fld>
            <a:endParaRPr lang="en-US" dirty="0"/>
          </a:p>
        </p:txBody>
      </p:sp>
    </p:spTree>
    <p:extLst>
      <p:ext uri="{BB962C8B-B14F-4D97-AF65-F5344CB8AC3E}">
        <p14:creationId xmlns:p14="http://schemas.microsoft.com/office/powerpoint/2010/main" val="30075283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297EA-51A3-F380-FF6E-049C770C3516}"/>
              </a:ext>
            </a:extLst>
          </p:cNvPr>
          <p:cNvSpPr>
            <a:spLocks noGrp="1"/>
          </p:cNvSpPr>
          <p:nvPr>
            <p:ph type="title"/>
          </p:nvPr>
        </p:nvSpPr>
        <p:spPr/>
        <p:txBody>
          <a:bodyPr>
            <a:normAutofit fontScale="90000"/>
          </a:bodyPr>
          <a:lstStyle/>
          <a:p>
            <a:r>
              <a:rPr lang="en-US" dirty="0"/>
              <a:t>Case Studies: Proprietary Methods in Action</a:t>
            </a:r>
            <a:br>
              <a:rPr lang="en-US" dirty="0"/>
            </a:br>
            <a:endParaRPr lang="en-US" dirty="0"/>
          </a:p>
        </p:txBody>
      </p:sp>
      <p:sp>
        <p:nvSpPr>
          <p:cNvPr id="3" name="Picture Placeholder 2">
            <a:extLst>
              <a:ext uri="{FF2B5EF4-FFF2-40B4-BE49-F238E27FC236}">
                <a16:creationId xmlns:a16="http://schemas.microsoft.com/office/drawing/2014/main" id="{9AEF0D34-6270-AB1A-449A-64BF95F4C40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13AA9D2-D636-B3EE-01D5-EE118E13DF40}"/>
              </a:ext>
            </a:extLst>
          </p:cNvPr>
          <p:cNvSpPr>
            <a:spLocks noGrp="1"/>
          </p:cNvSpPr>
          <p:nvPr>
            <p:ph sz="half" idx="16"/>
          </p:nvPr>
        </p:nvSpPr>
        <p:spPr/>
        <p:txBody>
          <a:bodyPr>
            <a:normAutofit/>
          </a:bodyPr>
          <a:lstStyle/>
          <a:p>
            <a:r>
              <a:rPr lang="en-US" b="1" dirty="0"/>
              <a:t>Netflix:</a:t>
            </a:r>
            <a:r>
              <a:rPr lang="en-US" dirty="0"/>
              <a:t> Leverages a custom content delivery network (CDN) built on open-source software, ensuring optimal video streaming performance globally.</a:t>
            </a:r>
          </a:p>
          <a:p>
            <a:r>
              <a:rPr lang="en-US" b="1" dirty="0"/>
              <a:t>Boeing: </a:t>
            </a:r>
            <a:r>
              <a:rPr lang="en-US" dirty="0"/>
              <a:t>Employs a hybrid cloud strategy, utilizing a combination of internal cloud platforms and external cloud services from providers like Amazon Web Services (AWS) for specific needs.</a:t>
            </a:r>
          </a:p>
          <a:p>
            <a:r>
              <a:rPr lang="en-US" b="1" dirty="0"/>
              <a:t>Bank of America: </a:t>
            </a:r>
            <a:r>
              <a:rPr lang="en-US" dirty="0"/>
              <a:t>Developed a private cloud platform to manage its vast financial data securely and comply with strict regulatory requirements.</a:t>
            </a:r>
          </a:p>
        </p:txBody>
      </p:sp>
      <p:sp>
        <p:nvSpPr>
          <p:cNvPr id="5" name="Footer Placeholder 4">
            <a:extLst>
              <a:ext uri="{FF2B5EF4-FFF2-40B4-BE49-F238E27FC236}">
                <a16:creationId xmlns:a16="http://schemas.microsoft.com/office/drawing/2014/main" id="{8DA1C0BA-ECC0-4B15-74A8-D23E52101056}"/>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681D8493-6DAE-A98C-34DF-9707510A9607}"/>
              </a:ext>
            </a:extLst>
          </p:cNvPr>
          <p:cNvSpPr>
            <a:spLocks noGrp="1"/>
          </p:cNvSpPr>
          <p:nvPr>
            <p:ph type="sldNum" sz="quarter" idx="12"/>
          </p:nvPr>
        </p:nvSpPr>
        <p:spPr/>
        <p:txBody>
          <a:bodyPr/>
          <a:lstStyle/>
          <a:p>
            <a:fld id="{B5CEABB6-07DC-46E8-9B57-56EC44A396E5}" type="slidenum">
              <a:rPr lang="en-US" smtClean="0"/>
              <a:pPr/>
              <a:t>59</a:t>
            </a:fld>
            <a:endParaRPr lang="en-US" dirty="0"/>
          </a:p>
        </p:txBody>
      </p:sp>
    </p:spTree>
    <p:extLst>
      <p:ext uri="{BB962C8B-B14F-4D97-AF65-F5344CB8AC3E}">
        <p14:creationId xmlns:p14="http://schemas.microsoft.com/office/powerpoint/2010/main" val="4285783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E6BD1-9E33-37FA-0992-EDF75C9010C4}"/>
              </a:ext>
            </a:extLst>
          </p:cNvPr>
          <p:cNvSpPr>
            <a:spLocks noGrp="1"/>
          </p:cNvSpPr>
          <p:nvPr>
            <p:ph type="title"/>
          </p:nvPr>
        </p:nvSpPr>
        <p:spPr/>
        <p:txBody>
          <a:bodyPr/>
          <a:lstStyle/>
          <a:p>
            <a:r>
              <a:rPr lang="en-US" dirty="0"/>
              <a:t>Microsoft Azure</a:t>
            </a:r>
          </a:p>
        </p:txBody>
      </p:sp>
      <p:sp>
        <p:nvSpPr>
          <p:cNvPr id="3" name="Picture Placeholder 2">
            <a:extLst>
              <a:ext uri="{FF2B5EF4-FFF2-40B4-BE49-F238E27FC236}">
                <a16:creationId xmlns:a16="http://schemas.microsoft.com/office/drawing/2014/main" id="{045318CA-3EAC-A6EB-1085-6E8C56E0B344}"/>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1FC4D635-4587-0036-A005-1A90BAFEA161}"/>
              </a:ext>
            </a:extLst>
          </p:cNvPr>
          <p:cNvSpPr>
            <a:spLocks noGrp="1"/>
          </p:cNvSpPr>
          <p:nvPr>
            <p:ph sz="half" idx="16"/>
          </p:nvPr>
        </p:nvSpPr>
        <p:spPr>
          <a:xfrm>
            <a:off x="3803953" y="2473377"/>
            <a:ext cx="7615274" cy="3763911"/>
          </a:xfrm>
        </p:spPr>
        <p:txBody>
          <a:bodyPr>
            <a:normAutofit/>
          </a:bodyPr>
          <a:lstStyle/>
          <a:p>
            <a:pPr marL="0" indent="0">
              <a:buNone/>
            </a:pPr>
            <a:r>
              <a:rPr lang="en-US" b="1" dirty="0"/>
              <a:t>Key services offered by Azure:</a:t>
            </a:r>
          </a:p>
          <a:p>
            <a:pPr marL="742950" lvl="1" indent="-342900">
              <a:buFont typeface="+mj-lt"/>
              <a:buAutoNum type="arabicPeriod"/>
            </a:pPr>
            <a:r>
              <a:rPr lang="en-US" dirty="0"/>
              <a:t>Virtual Machines</a:t>
            </a:r>
          </a:p>
          <a:p>
            <a:pPr marL="742950" lvl="1" indent="-342900">
              <a:buFont typeface="+mj-lt"/>
              <a:buAutoNum type="arabicPeriod"/>
            </a:pPr>
            <a:r>
              <a:rPr lang="en-US" dirty="0"/>
              <a:t>Blob Storage</a:t>
            </a:r>
          </a:p>
          <a:p>
            <a:pPr marL="742950" lvl="1" indent="-342900">
              <a:buFont typeface="+mj-lt"/>
              <a:buAutoNum type="arabicPeriod"/>
            </a:pPr>
            <a:r>
              <a:rPr lang="en-US" dirty="0"/>
              <a:t>SQL Database</a:t>
            </a:r>
          </a:p>
          <a:p>
            <a:pPr marL="742950" lvl="1" indent="-342900">
              <a:buFont typeface="+mj-lt"/>
              <a:buAutoNum type="arabicPeriod"/>
            </a:pPr>
            <a:r>
              <a:rPr lang="en-US" dirty="0"/>
              <a:t>Azure Virtual Network</a:t>
            </a:r>
          </a:p>
          <a:p>
            <a:pPr marL="742950" lvl="1" indent="-342900">
              <a:buFont typeface="+mj-lt"/>
              <a:buAutoNum type="arabicPeriod"/>
            </a:pPr>
            <a:r>
              <a:rPr lang="en-US" dirty="0"/>
              <a:t>Azure Synapse Analytics</a:t>
            </a:r>
          </a:p>
          <a:p>
            <a:pPr marL="742950" lvl="1" indent="-342900">
              <a:buFont typeface="+mj-lt"/>
              <a:buAutoNum type="arabicPeriod"/>
            </a:pPr>
            <a:r>
              <a:rPr lang="en-US" dirty="0"/>
              <a:t>Azure Machine Learning</a:t>
            </a:r>
          </a:p>
        </p:txBody>
      </p:sp>
      <p:sp>
        <p:nvSpPr>
          <p:cNvPr id="5" name="Footer Placeholder 4">
            <a:extLst>
              <a:ext uri="{FF2B5EF4-FFF2-40B4-BE49-F238E27FC236}">
                <a16:creationId xmlns:a16="http://schemas.microsoft.com/office/drawing/2014/main" id="{8805E52F-4A0C-484A-5BA9-AF29A4FEDB05}"/>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800F1FDC-639B-DDCF-DC89-9DBC657ADB91}"/>
              </a:ext>
            </a:extLst>
          </p:cNvPr>
          <p:cNvSpPr>
            <a:spLocks noGrp="1"/>
          </p:cNvSpPr>
          <p:nvPr>
            <p:ph type="sldNum" sz="quarter" idx="12"/>
          </p:nvPr>
        </p:nvSpPr>
        <p:spPr/>
        <p:txBody>
          <a:bodyPr/>
          <a:lstStyle/>
          <a:p>
            <a:fld id="{B5CEABB6-07DC-46E8-9B57-56EC44A396E5}" type="slidenum">
              <a:rPr lang="en-US" smtClean="0"/>
              <a:pPr/>
              <a:t>6</a:t>
            </a:fld>
            <a:endParaRPr lang="en-US" dirty="0"/>
          </a:p>
        </p:txBody>
      </p:sp>
    </p:spTree>
    <p:extLst>
      <p:ext uri="{BB962C8B-B14F-4D97-AF65-F5344CB8AC3E}">
        <p14:creationId xmlns:p14="http://schemas.microsoft.com/office/powerpoint/2010/main" val="330740924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70567-43D1-7CF4-635C-892BDE094C57}"/>
              </a:ext>
            </a:extLst>
          </p:cNvPr>
          <p:cNvSpPr>
            <a:spLocks noGrp="1"/>
          </p:cNvSpPr>
          <p:nvPr>
            <p:ph type="title"/>
          </p:nvPr>
        </p:nvSpPr>
        <p:spPr/>
        <p:txBody>
          <a:bodyPr/>
          <a:lstStyle/>
          <a:p>
            <a:r>
              <a:rPr lang="en-US" dirty="0"/>
              <a:t>conclusion</a:t>
            </a:r>
          </a:p>
        </p:txBody>
      </p:sp>
      <p:sp>
        <p:nvSpPr>
          <p:cNvPr id="3" name="Picture Placeholder 2">
            <a:extLst>
              <a:ext uri="{FF2B5EF4-FFF2-40B4-BE49-F238E27FC236}">
                <a16:creationId xmlns:a16="http://schemas.microsoft.com/office/drawing/2014/main" id="{CD4A9286-657A-2DDB-E52D-3769AEC12E3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2FA379EA-6021-06A4-EB99-929E747131F9}"/>
              </a:ext>
            </a:extLst>
          </p:cNvPr>
          <p:cNvSpPr>
            <a:spLocks noGrp="1"/>
          </p:cNvSpPr>
          <p:nvPr>
            <p:ph sz="half" idx="16"/>
          </p:nvPr>
        </p:nvSpPr>
        <p:spPr>
          <a:xfrm>
            <a:off x="3803953" y="2946432"/>
            <a:ext cx="7615274" cy="3603562"/>
          </a:xfrm>
        </p:spPr>
        <p:txBody>
          <a:bodyPr>
            <a:normAutofit/>
          </a:bodyPr>
          <a:lstStyle/>
          <a:p>
            <a:r>
              <a:rPr lang="en-US" dirty="0"/>
              <a:t>The choice between standard cloud access methods and proprietary methods depends on your organization's specific needs and priorities.</a:t>
            </a:r>
          </a:p>
          <a:p>
            <a:r>
              <a:rPr lang="en-US" b="1" dirty="0"/>
              <a:t>Consider factors like:</a:t>
            </a:r>
          </a:p>
          <a:p>
            <a:pPr lvl="1"/>
            <a:r>
              <a:rPr lang="en-US" dirty="0"/>
              <a:t>Cloud computing requirements</a:t>
            </a:r>
          </a:p>
          <a:p>
            <a:pPr lvl="1"/>
            <a:r>
              <a:rPr lang="en-US" dirty="0"/>
              <a:t>Security and compliance needs</a:t>
            </a:r>
          </a:p>
          <a:p>
            <a:pPr lvl="1"/>
            <a:r>
              <a:rPr lang="en-US" dirty="0"/>
              <a:t>Budget and resources</a:t>
            </a:r>
          </a:p>
          <a:p>
            <a:pPr lvl="1"/>
            <a:r>
              <a:rPr lang="en-US" dirty="0"/>
              <a:t>Existing infrastructure</a:t>
            </a:r>
          </a:p>
        </p:txBody>
      </p:sp>
      <p:sp>
        <p:nvSpPr>
          <p:cNvPr id="5" name="Footer Placeholder 4">
            <a:extLst>
              <a:ext uri="{FF2B5EF4-FFF2-40B4-BE49-F238E27FC236}">
                <a16:creationId xmlns:a16="http://schemas.microsoft.com/office/drawing/2014/main" id="{D66140DF-698A-9A15-C8C6-B0E7409A0A6A}"/>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8E7FD7DE-4882-C086-6F71-F20023D8DFF9}"/>
              </a:ext>
            </a:extLst>
          </p:cNvPr>
          <p:cNvSpPr>
            <a:spLocks noGrp="1"/>
          </p:cNvSpPr>
          <p:nvPr>
            <p:ph type="sldNum" sz="quarter" idx="12"/>
          </p:nvPr>
        </p:nvSpPr>
        <p:spPr/>
        <p:txBody>
          <a:bodyPr/>
          <a:lstStyle/>
          <a:p>
            <a:fld id="{B5CEABB6-07DC-46E8-9B57-56EC44A396E5}" type="slidenum">
              <a:rPr lang="en-US" smtClean="0"/>
              <a:pPr/>
              <a:t>60</a:t>
            </a:fld>
            <a:endParaRPr lang="en-US" dirty="0"/>
          </a:p>
        </p:txBody>
      </p:sp>
    </p:spTree>
    <p:extLst>
      <p:ext uri="{BB962C8B-B14F-4D97-AF65-F5344CB8AC3E}">
        <p14:creationId xmlns:p14="http://schemas.microsoft.com/office/powerpoint/2010/main" val="30425197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5C83F-D118-9748-4221-C1EA78177CB4}"/>
              </a:ext>
            </a:extLst>
          </p:cNvPr>
          <p:cNvSpPr>
            <a:spLocks noGrp="1"/>
          </p:cNvSpPr>
          <p:nvPr>
            <p:ph type="title"/>
          </p:nvPr>
        </p:nvSpPr>
        <p:spPr/>
        <p:txBody>
          <a:bodyPr/>
          <a:lstStyle/>
          <a:p>
            <a:r>
              <a:rPr lang="en-US" dirty="0"/>
              <a:t>Web Applications in Cloud Computing</a:t>
            </a:r>
          </a:p>
        </p:txBody>
      </p:sp>
      <p:sp>
        <p:nvSpPr>
          <p:cNvPr id="3" name="Picture Placeholder 2">
            <a:extLst>
              <a:ext uri="{FF2B5EF4-FFF2-40B4-BE49-F238E27FC236}">
                <a16:creationId xmlns:a16="http://schemas.microsoft.com/office/drawing/2014/main" id="{510D5528-BE62-AF99-C15E-A385874305EC}"/>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0A7660D2-3E6E-2D21-D1A5-5AEBC774E13F}"/>
              </a:ext>
            </a:extLst>
          </p:cNvPr>
          <p:cNvSpPr>
            <a:spLocks noGrp="1"/>
          </p:cNvSpPr>
          <p:nvPr>
            <p:ph sz="half" idx="16"/>
          </p:nvPr>
        </p:nvSpPr>
        <p:spPr>
          <a:xfrm>
            <a:off x="3803953" y="2928490"/>
            <a:ext cx="7615274" cy="3308797"/>
          </a:xfrm>
        </p:spPr>
        <p:txBody>
          <a:bodyPr>
            <a:normAutofit/>
          </a:bodyPr>
          <a:lstStyle/>
          <a:p>
            <a:r>
              <a:rPr lang="en-US" dirty="0"/>
              <a:t>Cloud-based web applications leverage cloud infrastructure for storage, processing, and delivery.</a:t>
            </a:r>
          </a:p>
          <a:p>
            <a:r>
              <a:rPr lang="en-US" dirty="0"/>
              <a:t>Examples of cloud-based web applications:</a:t>
            </a:r>
          </a:p>
          <a:p>
            <a:r>
              <a:rPr lang="en-US" dirty="0"/>
              <a:t>Gmail</a:t>
            </a:r>
          </a:p>
          <a:p>
            <a:r>
              <a:rPr lang="en-US" dirty="0"/>
              <a:t>Dropbox</a:t>
            </a:r>
          </a:p>
          <a:p>
            <a:r>
              <a:rPr lang="en-US" dirty="0"/>
              <a:t>Salesforce</a:t>
            </a:r>
          </a:p>
          <a:p>
            <a:r>
              <a:rPr lang="en-US" dirty="0"/>
              <a:t>Zoom</a:t>
            </a:r>
          </a:p>
          <a:p>
            <a:r>
              <a:rPr lang="en-US" dirty="0"/>
              <a:t>Netflix</a:t>
            </a:r>
          </a:p>
        </p:txBody>
      </p:sp>
      <p:sp>
        <p:nvSpPr>
          <p:cNvPr id="5" name="Footer Placeholder 4">
            <a:extLst>
              <a:ext uri="{FF2B5EF4-FFF2-40B4-BE49-F238E27FC236}">
                <a16:creationId xmlns:a16="http://schemas.microsoft.com/office/drawing/2014/main" id="{02789396-9DF1-E6E7-8676-68812FD05ED3}"/>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92541EF8-3054-A636-413B-19071D10AB44}"/>
              </a:ext>
            </a:extLst>
          </p:cNvPr>
          <p:cNvSpPr>
            <a:spLocks noGrp="1"/>
          </p:cNvSpPr>
          <p:nvPr>
            <p:ph type="sldNum" sz="quarter" idx="12"/>
          </p:nvPr>
        </p:nvSpPr>
        <p:spPr/>
        <p:txBody>
          <a:bodyPr/>
          <a:lstStyle/>
          <a:p>
            <a:fld id="{B5CEABB6-07DC-46E8-9B57-56EC44A396E5}" type="slidenum">
              <a:rPr lang="en-US" smtClean="0"/>
              <a:pPr/>
              <a:t>61</a:t>
            </a:fld>
            <a:endParaRPr lang="en-US" dirty="0"/>
          </a:p>
        </p:txBody>
      </p:sp>
    </p:spTree>
    <p:extLst>
      <p:ext uri="{BB962C8B-B14F-4D97-AF65-F5344CB8AC3E}">
        <p14:creationId xmlns:p14="http://schemas.microsoft.com/office/powerpoint/2010/main" val="30345330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4BAD5-ABD2-E5A2-7031-1841AC1083BD}"/>
              </a:ext>
            </a:extLst>
          </p:cNvPr>
          <p:cNvSpPr>
            <a:spLocks noGrp="1"/>
          </p:cNvSpPr>
          <p:nvPr>
            <p:ph type="title"/>
          </p:nvPr>
        </p:nvSpPr>
        <p:spPr/>
        <p:txBody>
          <a:bodyPr/>
          <a:lstStyle/>
          <a:p>
            <a:r>
              <a:rPr lang="en-US" dirty="0"/>
              <a:t>What are Cloud-Based Web Applications?</a:t>
            </a:r>
            <a:br>
              <a:rPr lang="en-US" dirty="0"/>
            </a:br>
            <a:endParaRPr lang="en-US" dirty="0"/>
          </a:p>
        </p:txBody>
      </p:sp>
      <p:sp>
        <p:nvSpPr>
          <p:cNvPr id="3" name="Picture Placeholder 2">
            <a:extLst>
              <a:ext uri="{FF2B5EF4-FFF2-40B4-BE49-F238E27FC236}">
                <a16:creationId xmlns:a16="http://schemas.microsoft.com/office/drawing/2014/main" id="{2A08200B-AE9F-AB2E-324B-81C83726E83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710A3B09-77D6-0872-9EC7-70CF433CAF18}"/>
              </a:ext>
            </a:extLst>
          </p:cNvPr>
          <p:cNvSpPr>
            <a:spLocks noGrp="1"/>
          </p:cNvSpPr>
          <p:nvPr>
            <p:ph sz="half" idx="16"/>
          </p:nvPr>
        </p:nvSpPr>
        <p:spPr/>
        <p:txBody>
          <a:bodyPr/>
          <a:lstStyle/>
          <a:p>
            <a:r>
              <a:rPr lang="en-US" dirty="0"/>
              <a:t>Web applications accessible through a web browser</a:t>
            </a:r>
          </a:p>
          <a:p>
            <a:r>
              <a:rPr lang="en-US" dirty="0"/>
              <a:t>Utilize cloud infrastructure for:</a:t>
            </a:r>
          </a:p>
          <a:p>
            <a:pPr lvl="1"/>
            <a:r>
              <a:rPr lang="en-US" b="1" dirty="0"/>
              <a:t>Storage: </a:t>
            </a:r>
            <a:r>
              <a:rPr lang="en-US" dirty="0"/>
              <a:t>Data is stored securely in remote cloud servers</a:t>
            </a:r>
          </a:p>
          <a:p>
            <a:pPr lvl="1"/>
            <a:r>
              <a:rPr lang="en-US" b="1" dirty="0"/>
              <a:t>Processing: </a:t>
            </a:r>
            <a:r>
              <a:rPr lang="en-US" dirty="0"/>
              <a:t>Cloud servers handle application logic and calculations</a:t>
            </a:r>
          </a:p>
          <a:p>
            <a:pPr lvl="1"/>
            <a:r>
              <a:rPr lang="en-US" b="1" dirty="0"/>
              <a:t>Delivery: </a:t>
            </a:r>
            <a:r>
              <a:rPr lang="en-US" dirty="0"/>
              <a:t>Applications are delivered to your device via the internet</a:t>
            </a:r>
          </a:p>
        </p:txBody>
      </p:sp>
      <p:sp>
        <p:nvSpPr>
          <p:cNvPr id="5" name="Footer Placeholder 4">
            <a:extLst>
              <a:ext uri="{FF2B5EF4-FFF2-40B4-BE49-F238E27FC236}">
                <a16:creationId xmlns:a16="http://schemas.microsoft.com/office/drawing/2014/main" id="{7FD4BE6F-634D-B867-65CB-195770EE815C}"/>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01391C36-9DA5-B524-F494-4DD784809E5A}"/>
              </a:ext>
            </a:extLst>
          </p:cNvPr>
          <p:cNvSpPr>
            <a:spLocks noGrp="1"/>
          </p:cNvSpPr>
          <p:nvPr>
            <p:ph type="sldNum" sz="quarter" idx="12"/>
          </p:nvPr>
        </p:nvSpPr>
        <p:spPr/>
        <p:txBody>
          <a:bodyPr/>
          <a:lstStyle/>
          <a:p>
            <a:fld id="{B5CEABB6-07DC-46E8-9B57-56EC44A396E5}" type="slidenum">
              <a:rPr lang="en-US" smtClean="0"/>
              <a:pPr/>
              <a:t>62</a:t>
            </a:fld>
            <a:endParaRPr lang="en-US" dirty="0"/>
          </a:p>
        </p:txBody>
      </p:sp>
    </p:spTree>
    <p:extLst>
      <p:ext uri="{BB962C8B-B14F-4D97-AF65-F5344CB8AC3E}">
        <p14:creationId xmlns:p14="http://schemas.microsoft.com/office/powerpoint/2010/main" val="178040979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6A523-EC21-8476-57C9-26188A8AB6A2}"/>
              </a:ext>
            </a:extLst>
          </p:cNvPr>
          <p:cNvSpPr>
            <a:spLocks noGrp="1"/>
          </p:cNvSpPr>
          <p:nvPr>
            <p:ph type="title"/>
          </p:nvPr>
        </p:nvSpPr>
        <p:spPr/>
        <p:txBody>
          <a:bodyPr>
            <a:normAutofit fontScale="90000"/>
          </a:bodyPr>
          <a:lstStyle/>
          <a:p>
            <a:r>
              <a:rPr lang="en-US" dirty="0"/>
              <a:t>Benefits of Cloud-Based Web Applications</a:t>
            </a:r>
            <a:br>
              <a:rPr lang="en-US" dirty="0"/>
            </a:br>
            <a:endParaRPr lang="en-US" dirty="0"/>
          </a:p>
        </p:txBody>
      </p:sp>
      <p:sp>
        <p:nvSpPr>
          <p:cNvPr id="3" name="Picture Placeholder 2">
            <a:extLst>
              <a:ext uri="{FF2B5EF4-FFF2-40B4-BE49-F238E27FC236}">
                <a16:creationId xmlns:a16="http://schemas.microsoft.com/office/drawing/2014/main" id="{500C83E5-CEFD-3F06-AA17-92767DDBEBA4}"/>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8A44C73-074A-812C-4F9F-DB19DA33A02F}"/>
              </a:ext>
            </a:extLst>
          </p:cNvPr>
          <p:cNvSpPr>
            <a:spLocks noGrp="1"/>
          </p:cNvSpPr>
          <p:nvPr>
            <p:ph sz="half" idx="16"/>
          </p:nvPr>
        </p:nvSpPr>
        <p:spPr/>
        <p:txBody>
          <a:bodyPr>
            <a:normAutofit/>
          </a:bodyPr>
          <a:lstStyle/>
          <a:p>
            <a:r>
              <a:rPr lang="en-US" b="1" dirty="0"/>
              <a:t>Accessibility: </a:t>
            </a:r>
            <a:r>
              <a:rPr lang="en-US" dirty="0"/>
              <a:t>Use from any device with an internet connection</a:t>
            </a:r>
          </a:p>
          <a:p>
            <a:r>
              <a:rPr lang="en-US" b="1" dirty="0"/>
              <a:t>Scalability: </a:t>
            </a:r>
            <a:r>
              <a:rPr lang="en-US" dirty="0"/>
              <a:t>Adapts to your needs, accommodating increased users or data</a:t>
            </a:r>
          </a:p>
          <a:p>
            <a:r>
              <a:rPr lang="en-US" b="1" dirty="0"/>
              <a:t>Automatic Updates: </a:t>
            </a:r>
            <a:r>
              <a:rPr lang="en-US" dirty="0"/>
              <a:t>Always have the latest features and security patches</a:t>
            </a:r>
          </a:p>
          <a:p>
            <a:r>
              <a:rPr lang="en-US" b="1" dirty="0"/>
              <a:t>Collaboration: </a:t>
            </a:r>
            <a:r>
              <a:rPr lang="en-US" dirty="0"/>
              <a:t>Real-time collaboration with others</a:t>
            </a:r>
          </a:p>
          <a:p>
            <a:r>
              <a:rPr lang="en-US" b="1" dirty="0"/>
              <a:t>Cost-Effective: </a:t>
            </a:r>
            <a:r>
              <a:rPr lang="en-US" dirty="0"/>
              <a:t>Typically require no upfront software purchase cost</a:t>
            </a:r>
          </a:p>
        </p:txBody>
      </p:sp>
      <p:sp>
        <p:nvSpPr>
          <p:cNvPr id="5" name="Footer Placeholder 4">
            <a:extLst>
              <a:ext uri="{FF2B5EF4-FFF2-40B4-BE49-F238E27FC236}">
                <a16:creationId xmlns:a16="http://schemas.microsoft.com/office/drawing/2014/main" id="{EAB7C2EE-B1C2-53CB-F239-A86DEC4DBF48}"/>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0512FC4A-6AF1-5618-44DB-E06634F6E9FC}"/>
              </a:ext>
            </a:extLst>
          </p:cNvPr>
          <p:cNvSpPr>
            <a:spLocks noGrp="1"/>
          </p:cNvSpPr>
          <p:nvPr>
            <p:ph type="sldNum" sz="quarter" idx="12"/>
          </p:nvPr>
        </p:nvSpPr>
        <p:spPr/>
        <p:txBody>
          <a:bodyPr/>
          <a:lstStyle/>
          <a:p>
            <a:fld id="{B5CEABB6-07DC-46E8-9B57-56EC44A396E5}" type="slidenum">
              <a:rPr lang="en-US" smtClean="0"/>
              <a:pPr/>
              <a:t>63</a:t>
            </a:fld>
            <a:endParaRPr lang="en-US" dirty="0"/>
          </a:p>
        </p:txBody>
      </p:sp>
    </p:spTree>
    <p:extLst>
      <p:ext uri="{BB962C8B-B14F-4D97-AF65-F5344CB8AC3E}">
        <p14:creationId xmlns:p14="http://schemas.microsoft.com/office/powerpoint/2010/main" val="32314106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4473E-F442-B110-D151-9B3D4A11EC89}"/>
              </a:ext>
            </a:extLst>
          </p:cNvPr>
          <p:cNvSpPr>
            <a:spLocks noGrp="1"/>
          </p:cNvSpPr>
          <p:nvPr>
            <p:ph type="title"/>
          </p:nvPr>
        </p:nvSpPr>
        <p:spPr/>
        <p:txBody>
          <a:bodyPr>
            <a:normAutofit fontScale="90000"/>
          </a:bodyPr>
          <a:lstStyle/>
          <a:p>
            <a:r>
              <a:rPr lang="en-US" dirty="0"/>
              <a:t>Popular Examples of Cloud-Based Web Applications</a:t>
            </a:r>
            <a:br>
              <a:rPr lang="en-US" dirty="0"/>
            </a:br>
            <a:endParaRPr lang="en-US" dirty="0"/>
          </a:p>
        </p:txBody>
      </p:sp>
      <p:sp>
        <p:nvSpPr>
          <p:cNvPr id="3" name="Picture Placeholder 2">
            <a:extLst>
              <a:ext uri="{FF2B5EF4-FFF2-40B4-BE49-F238E27FC236}">
                <a16:creationId xmlns:a16="http://schemas.microsoft.com/office/drawing/2014/main" id="{473BE825-66B4-DC7E-9921-D4CB23F8929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F5BDBDC0-B183-9119-5FFC-0B6F18D5F516}"/>
              </a:ext>
            </a:extLst>
          </p:cNvPr>
          <p:cNvSpPr>
            <a:spLocks noGrp="1"/>
          </p:cNvSpPr>
          <p:nvPr>
            <p:ph sz="half" idx="16"/>
          </p:nvPr>
        </p:nvSpPr>
        <p:spPr/>
        <p:txBody>
          <a:bodyPr>
            <a:normAutofit fontScale="77500" lnSpcReduction="20000"/>
          </a:bodyPr>
          <a:lstStyle/>
          <a:p>
            <a:r>
              <a:rPr lang="en-US" b="1" dirty="0"/>
              <a:t>Communication:</a:t>
            </a:r>
          </a:p>
          <a:p>
            <a:pPr lvl="1"/>
            <a:r>
              <a:rPr lang="en-US" dirty="0"/>
              <a:t>Gmail: Free email service with powerful features and secure storage</a:t>
            </a:r>
          </a:p>
          <a:p>
            <a:pPr lvl="1"/>
            <a:r>
              <a:rPr lang="en-US" dirty="0"/>
              <a:t>Zoom: Video conferencing platform for meetings, webinars, and online events</a:t>
            </a:r>
          </a:p>
          <a:p>
            <a:r>
              <a:rPr lang="en-US" b="1" dirty="0"/>
              <a:t>Productivity &amp; Storage:</a:t>
            </a:r>
          </a:p>
          <a:p>
            <a:pPr lvl="1"/>
            <a:r>
              <a:rPr lang="en-US" dirty="0"/>
              <a:t>Dropbox: Cloud storage service for storing and sharing files</a:t>
            </a:r>
          </a:p>
          <a:p>
            <a:pPr lvl="1"/>
            <a:r>
              <a:rPr lang="en-US" dirty="0"/>
              <a:t>Google Drive: Suite of productivity tools including Docs, Sheets, Slides, and more</a:t>
            </a:r>
          </a:p>
          <a:p>
            <a:endParaRPr lang="en-US" dirty="0"/>
          </a:p>
        </p:txBody>
      </p:sp>
      <p:sp>
        <p:nvSpPr>
          <p:cNvPr id="5" name="Footer Placeholder 4">
            <a:extLst>
              <a:ext uri="{FF2B5EF4-FFF2-40B4-BE49-F238E27FC236}">
                <a16:creationId xmlns:a16="http://schemas.microsoft.com/office/drawing/2014/main" id="{3844D5C3-FBA0-77E2-8234-9CA332C1F15B}"/>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678D1033-4393-1008-1BD0-9B75F53D664C}"/>
              </a:ext>
            </a:extLst>
          </p:cNvPr>
          <p:cNvSpPr>
            <a:spLocks noGrp="1"/>
          </p:cNvSpPr>
          <p:nvPr>
            <p:ph type="sldNum" sz="quarter" idx="12"/>
          </p:nvPr>
        </p:nvSpPr>
        <p:spPr/>
        <p:txBody>
          <a:bodyPr/>
          <a:lstStyle/>
          <a:p>
            <a:fld id="{B5CEABB6-07DC-46E8-9B57-56EC44A396E5}" type="slidenum">
              <a:rPr lang="en-US" smtClean="0"/>
              <a:pPr/>
              <a:t>64</a:t>
            </a:fld>
            <a:endParaRPr lang="en-US" dirty="0"/>
          </a:p>
        </p:txBody>
      </p:sp>
    </p:spTree>
    <p:extLst>
      <p:ext uri="{BB962C8B-B14F-4D97-AF65-F5344CB8AC3E}">
        <p14:creationId xmlns:p14="http://schemas.microsoft.com/office/powerpoint/2010/main" val="18019795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EF057-A84E-B2CC-ACDC-6E5EB5F42AE0}"/>
              </a:ext>
            </a:extLst>
          </p:cNvPr>
          <p:cNvSpPr>
            <a:spLocks noGrp="1"/>
          </p:cNvSpPr>
          <p:nvPr>
            <p:ph type="title"/>
          </p:nvPr>
        </p:nvSpPr>
        <p:spPr/>
        <p:txBody>
          <a:bodyPr>
            <a:normAutofit fontScale="90000"/>
          </a:bodyPr>
          <a:lstStyle/>
          <a:p>
            <a:r>
              <a:rPr lang="en-US" dirty="0"/>
              <a:t>Popular Examples of Cloud-Based Web Applications (Continued)</a:t>
            </a:r>
            <a:br>
              <a:rPr lang="en-US" dirty="0"/>
            </a:br>
            <a:endParaRPr lang="en-US" dirty="0"/>
          </a:p>
        </p:txBody>
      </p:sp>
      <p:sp>
        <p:nvSpPr>
          <p:cNvPr id="3" name="Picture Placeholder 2">
            <a:extLst>
              <a:ext uri="{FF2B5EF4-FFF2-40B4-BE49-F238E27FC236}">
                <a16:creationId xmlns:a16="http://schemas.microsoft.com/office/drawing/2014/main" id="{41A05592-2FD3-69A0-49B2-DDB24936BD66}"/>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9F2E1A2-4457-C724-C85F-538B4BE8FEF5}"/>
              </a:ext>
            </a:extLst>
          </p:cNvPr>
          <p:cNvSpPr>
            <a:spLocks noGrp="1"/>
          </p:cNvSpPr>
          <p:nvPr>
            <p:ph sz="half" idx="16"/>
          </p:nvPr>
        </p:nvSpPr>
        <p:spPr/>
        <p:txBody>
          <a:bodyPr>
            <a:normAutofit/>
          </a:bodyPr>
          <a:lstStyle/>
          <a:p>
            <a:r>
              <a:rPr lang="en-US" dirty="0"/>
              <a:t>Creative &amp; Multimedia:</a:t>
            </a:r>
          </a:p>
          <a:p>
            <a:r>
              <a:rPr lang="en-US" dirty="0"/>
              <a:t>Canva: Online design platform for creating social media graphics, presentations, and marketing materials</a:t>
            </a:r>
          </a:p>
          <a:p>
            <a:r>
              <a:rPr lang="en-US" dirty="0"/>
              <a:t>Adobe Creative Cloud: Suite of cloud-based creative tools for photo editing (Photoshop), video editing (Premiere Pro), graphic design (Illustrator) and more</a:t>
            </a:r>
          </a:p>
        </p:txBody>
      </p:sp>
      <p:sp>
        <p:nvSpPr>
          <p:cNvPr id="5" name="Footer Placeholder 4">
            <a:extLst>
              <a:ext uri="{FF2B5EF4-FFF2-40B4-BE49-F238E27FC236}">
                <a16:creationId xmlns:a16="http://schemas.microsoft.com/office/drawing/2014/main" id="{087B0ED9-E508-9084-7A5D-71D9A1A164CB}"/>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E508820C-A142-E68D-0CA6-B23365FBFFBD}"/>
              </a:ext>
            </a:extLst>
          </p:cNvPr>
          <p:cNvSpPr>
            <a:spLocks noGrp="1"/>
          </p:cNvSpPr>
          <p:nvPr>
            <p:ph type="sldNum" sz="quarter" idx="12"/>
          </p:nvPr>
        </p:nvSpPr>
        <p:spPr/>
        <p:txBody>
          <a:bodyPr/>
          <a:lstStyle/>
          <a:p>
            <a:fld id="{B5CEABB6-07DC-46E8-9B57-56EC44A396E5}" type="slidenum">
              <a:rPr lang="en-US" smtClean="0"/>
              <a:pPr/>
              <a:t>65</a:t>
            </a:fld>
            <a:endParaRPr lang="en-US" dirty="0"/>
          </a:p>
        </p:txBody>
      </p:sp>
    </p:spTree>
    <p:extLst>
      <p:ext uri="{BB962C8B-B14F-4D97-AF65-F5344CB8AC3E}">
        <p14:creationId xmlns:p14="http://schemas.microsoft.com/office/powerpoint/2010/main" val="19041183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12BCF-3E2E-9FF3-9C28-EC847FFDEF3C}"/>
              </a:ext>
            </a:extLst>
          </p:cNvPr>
          <p:cNvSpPr>
            <a:spLocks noGrp="1"/>
          </p:cNvSpPr>
          <p:nvPr>
            <p:ph type="title"/>
          </p:nvPr>
        </p:nvSpPr>
        <p:spPr/>
        <p:txBody>
          <a:bodyPr>
            <a:normAutofit fontScale="90000"/>
          </a:bodyPr>
          <a:lstStyle/>
          <a:p>
            <a:r>
              <a:rPr lang="en-US" dirty="0"/>
              <a:t>The Future of Cloud-Based Web Applications</a:t>
            </a:r>
            <a:br>
              <a:rPr lang="en-US" dirty="0"/>
            </a:br>
            <a:endParaRPr lang="en-US" dirty="0"/>
          </a:p>
        </p:txBody>
      </p:sp>
      <p:sp>
        <p:nvSpPr>
          <p:cNvPr id="3" name="Picture Placeholder 2">
            <a:extLst>
              <a:ext uri="{FF2B5EF4-FFF2-40B4-BE49-F238E27FC236}">
                <a16:creationId xmlns:a16="http://schemas.microsoft.com/office/drawing/2014/main" id="{CB587BC8-79E4-22EF-1BAE-D7A8362AA5DC}"/>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ED26F2F9-0840-20A8-9E44-4F3D418BD0D7}"/>
              </a:ext>
            </a:extLst>
          </p:cNvPr>
          <p:cNvSpPr>
            <a:spLocks noGrp="1"/>
          </p:cNvSpPr>
          <p:nvPr>
            <p:ph sz="half" idx="16"/>
          </p:nvPr>
        </p:nvSpPr>
        <p:spPr/>
        <p:txBody>
          <a:bodyPr>
            <a:normAutofit/>
          </a:bodyPr>
          <a:lstStyle/>
          <a:p>
            <a:r>
              <a:rPr lang="en-US" b="1" dirty="0"/>
              <a:t>Continued Growth &amp; Adoption: </a:t>
            </a:r>
            <a:r>
              <a:rPr lang="en-US" dirty="0"/>
              <a:t>Cloud-based web applications are expected to continue their growth trajectory, becoming the dominant software delivery model.</a:t>
            </a:r>
          </a:p>
          <a:p>
            <a:r>
              <a:rPr lang="en-US" b="1" dirty="0"/>
              <a:t>Increased Functionality &amp; Integration: </a:t>
            </a:r>
            <a:r>
              <a:rPr lang="en-US" dirty="0"/>
              <a:t>Cloud-based web applications will offer even more advanced features and seamless integration with other cloud services and applications.</a:t>
            </a:r>
          </a:p>
          <a:p>
            <a:r>
              <a:rPr lang="en-US" b="1" dirty="0"/>
              <a:t>Emerging Technologies: </a:t>
            </a:r>
            <a:r>
              <a:rPr lang="en-US" dirty="0"/>
              <a:t>Integration with artificial intelligence (AI) and machine learning (ML) will enhance capabilities and user experience.</a:t>
            </a:r>
          </a:p>
          <a:p>
            <a:endParaRPr lang="en-US" dirty="0"/>
          </a:p>
        </p:txBody>
      </p:sp>
      <p:sp>
        <p:nvSpPr>
          <p:cNvPr id="5" name="Footer Placeholder 4">
            <a:extLst>
              <a:ext uri="{FF2B5EF4-FFF2-40B4-BE49-F238E27FC236}">
                <a16:creationId xmlns:a16="http://schemas.microsoft.com/office/drawing/2014/main" id="{87B9DBE0-D4D7-60CD-B047-289C209E6FE9}"/>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6F638F33-1EE2-4635-6179-FDA34B833188}"/>
              </a:ext>
            </a:extLst>
          </p:cNvPr>
          <p:cNvSpPr>
            <a:spLocks noGrp="1"/>
          </p:cNvSpPr>
          <p:nvPr>
            <p:ph type="sldNum" sz="quarter" idx="12"/>
          </p:nvPr>
        </p:nvSpPr>
        <p:spPr/>
        <p:txBody>
          <a:bodyPr/>
          <a:lstStyle/>
          <a:p>
            <a:fld id="{B5CEABB6-07DC-46E8-9B57-56EC44A396E5}" type="slidenum">
              <a:rPr lang="en-US" smtClean="0"/>
              <a:pPr/>
              <a:t>66</a:t>
            </a:fld>
            <a:endParaRPr lang="en-US" dirty="0"/>
          </a:p>
        </p:txBody>
      </p:sp>
    </p:spTree>
    <p:extLst>
      <p:ext uri="{BB962C8B-B14F-4D97-AF65-F5344CB8AC3E}">
        <p14:creationId xmlns:p14="http://schemas.microsoft.com/office/powerpoint/2010/main" val="418980173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D12C8-01B4-EE1F-F6F1-E009FC90D529}"/>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E54BA8AE-FFDC-0AEA-C987-FC010282FC45}"/>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43573B76-A420-585B-E85E-D00344C9A2C2}"/>
              </a:ext>
            </a:extLst>
          </p:cNvPr>
          <p:cNvSpPr>
            <a:spLocks noGrp="1"/>
          </p:cNvSpPr>
          <p:nvPr>
            <p:ph sz="half" idx="16"/>
          </p:nvPr>
        </p:nvSpPr>
        <p:spPr/>
        <p:txBody>
          <a:bodyPr>
            <a:normAutofit fontScale="62500" lnSpcReduction="20000"/>
          </a:bodyPr>
          <a:lstStyle/>
          <a:p>
            <a:r>
              <a:rPr lang="en-US" dirty="0"/>
              <a:t>API’s in Cloud Computing</a:t>
            </a:r>
          </a:p>
          <a:p>
            <a:r>
              <a:rPr lang="en-US" dirty="0"/>
              <a:t>APIs (Application Programming Interfaces) act as intermediaries between applications and cloud services.</a:t>
            </a:r>
          </a:p>
          <a:p>
            <a:r>
              <a:rPr lang="en-US" dirty="0"/>
              <a:t>They provide a set of tools and functionalities for applications to interact with cloud resources.</a:t>
            </a:r>
          </a:p>
          <a:p>
            <a:r>
              <a:rPr lang="en-US" dirty="0"/>
              <a:t>Examples of cloud APIs:</a:t>
            </a:r>
          </a:p>
          <a:p>
            <a:r>
              <a:rPr lang="en-US" dirty="0"/>
              <a:t>Amazon Web Services (AWS) API</a:t>
            </a:r>
          </a:p>
          <a:p>
            <a:r>
              <a:rPr lang="en-US" dirty="0"/>
              <a:t>Microsoft Azure API</a:t>
            </a:r>
          </a:p>
          <a:p>
            <a:r>
              <a:rPr lang="en-US" dirty="0"/>
              <a:t>Google Cloud Platform (GCP) API</a:t>
            </a:r>
          </a:p>
        </p:txBody>
      </p:sp>
      <p:sp>
        <p:nvSpPr>
          <p:cNvPr id="5" name="Footer Placeholder 4">
            <a:extLst>
              <a:ext uri="{FF2B5EF4-FFF2-40B4-BE49-F238E27FC236}">
                <a16:creationId xmlns:a16="http://schemas.microsoft.com/office/drawing/2014/main" id="{B0E9B57A-7F74-1374-BD5A-C57298B8147F}"/>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64081295-0FC2-56FA-764A-729678FEFA08}"/>
              </a:ext>
            </a:extLst>
          </p:cNvPr>
          <p:cNvSpPr>
            <a:spLocks noGrp="1"/>
          </p:cNvSpPr>
          <p:nvPr>
            <p:ph type="sldNum" sz="quarter" idx="12"/>
          </p:nvPr>
        </p:nvSpPr>
        <p:spPr/>
        <p:txBody>
          <a:bodyPr/>
          <a:lstStyle/>
          <a:p>
            <a:fld id="{B5CEABB6-07DC-46E8-9B57-56EC44A396E5}" type="slidenum">
              <a:rPr lang="en-US" smtClean="0"/>
              <a:pPr/>
              <a:t>67</a:t>
            </a:fld>
            <a:endParaRPr lang="en-US" dirty="0"/>
          </a:p>
        </p:txBody>
      </p:sp>
    </p:spTree>
    <p:extLst>
      <p:ext uri="{BB962C8B-B14F-4D97-AF65-F5344CB8AC3E}">
        <p14:creationId xmlns:p14="http://schemas.microsoft.com/office/powerpoint/2010/main" val="410725869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38F1C-857D-E452-00DF-A240C69A0363}"/>
              </a:ext>
            </a:extLst>
          </p:cNvPr>
          <p:cNvSpPr>
            <a:spLocks noGrp="1"/>
          </p:cNvSpPr>
          <p:nvPr>
            <p:ph type="title"/>
          </p:nvPr>
        </p:nvSpPr>
        <p:spPr/>
        <p:txBody>
          <a:bodyPr>
            <a:normAutofit/>
          </a:bodyPr>
          <a:lstStyle/>
          <a:p>
            <a:r>
              <a:rPr lang="en-US" dirty="0"/>
              <a:t>What are APIs (</a:t>
            </a:r>
            <a:r>
              <a:rPr lang="en-US" sz="1800" dirty="0"/>
              <a:t>Application Programming Interfaces</a:t>
            </a:r>
            <a:r>
              <a:rPr lang="en-US" dirty="0"/>
              <a:t>)?</a:t>
            </a:r>
            <a:br>
              <a:rPr lang="en-US" dirty="0"/>
            </a:br>
            <a:endParaRPr lang="en-US" dirty="0"/>
          </a:p>
        </p:txBody>
      </p:sp>
      <p:sp>
        <p:nvSpPr>
          <p:cNvPr id="3" name="Picture Placeholder 2">
            <a:extLst>
              <a:ext uri="{FF2B5EF4-FFF2-40B4-BE49-F238E27FC236}">
                <a16:creationId xmlns:a16="http://schemas.microsoft.com/office/drawing/2014/main" id="{2472E209-E9D0-7E53-3D91-DCAD41F12361}"/>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739FC30-D235-2C02-D3B5-698414A2049E}"/>
              </a:ext>
            </a:extLst>
          </p:cNvPr>
          <p:cNvSpPr>
            <a:spLocks noGrp="1"/>
          </p:cNvSpPr>
          <p:nvPr>
            <p:ph sz="half" idx="16"/>
          </p:nvPr>
        </p:nvSpPr>
        <p:spPr/>
        <p:txBody>
          <a:bodyPr>
            <a:normAutofit/>
          </a:bodyPr>
          <a:lstStyle/>
          <a:p>
            <a:r>
              <a:rPr lang="en-US" dirty="0"/>
              <a:t>APIs act as intermediaries between software applications.</a:t>
            </a:r>
          </a:p>
          <a:p>
            <a:r>
              <a:rPr lang="en-US" dirty="0"/>
              <a:t>They provide a defined set of instructions and tools for applications to request data, perform actions, and interact with other applications or services.</a:t>
            </a:r>
          </a:p>
          <a:p>
            <a:r>
              <a:rPr lang="en-US" dirty="0"/>
              <a:t>APIs act like a waiter in a restaurant – they take your order (request) and deliver the food (data or functionality) from the kitchen (cloud service)</a:t>
            </a:r>
          </a:p>
          <a:p>
            <a:endParaRPr lang="en-US" dirty="0"/>
          </a:p>
        </p:txBody>
      </p:sp>
      <p:sp>
        <p:nvSpPr>
          <p:cNvPr id="5" name="Footer Placeholder 4">
            <a:extLst>
              <a:ext uri="{FF2B5EF4-FFF2-40B4-BE49-F238E27FC236}">
                <a16:creationId xmlns:a16="http://schemas.microsoft.com/office/drawing/2014/main" id="{C9A2E734-F082-3F00-05FA-B801B21811D2}"/>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B277E908-662A-4F29-D6C4-0F438FF0CC57}"/>
              </a:ext>
            </a:extLst>
          </p:cNvPr>
          <p:cNvSpPr>
            <a:spLocks noGrp="1"/>
          </p:cNvSpPr>
          <p:nvPr>
            <p:ph type="sldNum" sz="quarter" idx="12"/>
          </p:nvPr>
        </p:nvSpPr>
        <p:spPr/>
        <p:txBody>
          <a:bodyPr/>
          <a:lstStyle/>
          <a:p>
            <a:fld id="{B5CEABB6-07DC-46E8-9B57-56EC44A396E5}" type="slidenum">
              <a:rPr lang="en-US" smtClean="0"/>
              <a:pPr/>
              <a:t>68</a:t>
            </a:fld>
            <a:endParaRPr lang="en-US" dirty="0"/>
          </a:p>
        </p:txBody>
      </p:sp>
    </p:spTree>
    <p:extLst>
      <p:ext uri="{BB962C8B-B14F-4D97-AF65-F5344CB8AC3E}">
        <p14:creationId xmlns:p14="http://schemas.microsoft.com/office/powerpoint/2010/main" val="117751311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E99B97-9047-C652-E84B-FEDC7879E85B}"/>
              </a:ext>
            </a:extLst>
          </p:cNvPr>
          <p:cNvSpPr>
            <a:spLocks noGrp="1"/>
          </p:cNvSpPr>
          <p:nvPr>
            <p:ph type="title"/>
          </p:nvPr>
        </p:nvSpPr>
        <p:spPr>
          <a:xfrm>
            <a:off x="3307081" y="898524"/>
            <a:ext cx="8107692" cy="2029967"/>
          </a:xfrm>
        </p:spPr>
        <p:txBody>
          <a:bodyPr/>
          <a:lstStyle/>
          <a:p>
            <a:r>
              <a:rPr lang="en-US" dirty="0"/>
              <a:t>APIs in Cloud Computing</a:t>
            </a:r>
            <a:br>
              <a:rPr lang="en-US" dirty="0"/>
            </a:br>
            <a:endParaRPr lang="en-US" dirty="0"/>
          </a:p>
        </p:txBody>
      </p:sp>
      <p:sp>
        <p:nvSpPr>
          <p:cNvPr id="3" name="Picture Placeholder 2">
            <a:extLst>
              <a:ext uri="{FF2B5EF4-FFF2-40B4-BE49-F238E27FC236}">
                <a16:creationId xmlns:a16="http://schemas.microsoft.com/office/drawing/2014/main" id="{FF65FBDB-E30A-650C-231A-E349617A9AB1}"/>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F7AFE5F-8A4E-134B-B022-D147331F8038}"/>
              </a:ext>
            </a:extLst>
          </p:cNvPr>
          <p:cNvSpPr>
            <a:spLocks noGrp="1"/>
          </p:cNvSpPr>
          <p:nvPr>
            <p:ph sz="half" idx="16"/>
          </p:nvPr>
        </p:nvSpPr>
        <p:spPr/>
        <p:txBody>
          <a:bodyPr>
            <a:normAutofit/>
          </a:bodyPr>
          <a:lstStyle/>
          <a:p>
            <a:r>
              <a:rPr lang="en-US" dirty="0"/>
              <a:t>Cloud APIs provide programmatic access to cloud resources.</a:t>
            </a:r>
          </a:p>
          <a:p>
            <a:r>
              <a:rPr lang="en-US" dirty="0"/>
              <a:t>Applications can leverage APIs to:</a:t>
            </a:r>
          </a:p>
          <a:p>
            <a:r>
              <a:rPr lang="en-US" dirty="0"/>
              <a:t>Store data in cloud storage services (e.g., Amazon S3)</a:t>
            </a:r>
          </a:p>
          <a:p>
            <a:r>
              <a:rPr lang="en-US" dirty="0"/>
              <a:t>Access computing power for tasks like video encoding (e.g., Google Cloud Functions)</a:t>
            </a:r>
          </a:p>
          <a:p>
            <a:r>
              <a:rPr lang="en-US" dirty="0"/>
              <a:t>Cloud APIs enable developers to build innovative cloud-based applications.</a:t>
            </a:r>
          </a:p>
        </p:txBody>
      </p:sp>
      <p:sp>
        <p:nvSpPr>
          <p:cNvPr id="5" name="Footer Placeholder 4">
            <a:extLst>
              <a:ext uri="{FF2B5EF4-FFF2-40B4-BE49-F238E27FC236}">
                <a16:creationId xmlns:a16="http://schemas.microsoft.com/office/drawing/2014/main" id="{783D3011-33D5-486E-D88A-C6E250BFE403}"/>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68F4EF97-FA82-6E60-C42B-67D5CF2CA2F7}"/>
              </a:ext>
            </a:extLst>
          </p:cNvPr>
          <p:cNvSpPr>
            <a:spLocks noGrp="1"/>
          </p:cNvSpPr>
          <p:nvPr>
            <p:ph type="sldNum" sz="quarter" idx="12"/>
          </p:nvPr>
        </p:nvSpPr>
        <p:spPr/>
        <p:txBody>
          <a:bodyPr/>
          <a:lstStyle/>
          <a:p>
            <a:fld id="{B5CEABB6-07DC-46E8-9B57-56EC44A396E5}" type="slidenum">
              <a:rPr lang="en-US" smtClean="0"/>
              <a:pPr/>
              <a:t>69</a:t>
            </a:fld>
            <a:endParaRPr lang="en-US" dirty="0"/>
          </a:p>
        </p:txBody>
      </p:sp>
    </p:spTree>
    <p:extLst>
      <p:ext uri="{BB962C8B-B14F-4D97-AF65-F5344CB8AC3E}">
        <p14:creationId xmlns:p14="http://schemas.microsoft.com/office/powerpoint/2010/main" val="3872055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B72DC-25CF-6F7E-A58F-2BD7CD9F45FE}"/>
              </a:ext>
            </a:extLst>
          </p:cNvPr>
          <p:cNvSpPr>
            <a:spLocks noGrp="1"/>
          </p:cNvSpPr>
          <p:nvPr>
            <p:ph type="title"/>
          </p:nvPr>
        </p:nvSpPr>
        <p:spPr/>
        <p:txBody>
          <a:bodyPr/>
          <a:lstStyle/>
          <a:p>
            <a:r>
              <a:rPr lang="en-US" dirty="0"/>
              <a:t>Google Cloud Platform (GCP)</a:t>
            </a:r>
          </a:p>
        </p:txBody>
      </p:sp>
      <p:sp>
        <p:nvSpPr>
          <p:cNvPr id="3" name="Picture Placeholder 2">
            <a:extLst>
              <a:ext uri="{FF2B5EF4-FFF2-40B4-BE49-F238E27FC236}">
                <a16:creationId xmlns:a16="http://schemas.microsoft.com/office/drawing/2014/main" id="{34B56713-9F18-1F54-5646-19278E078DBF}"/>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2847175-D3B9-1DB1-B531-60D90D79290A}"/>
              </a:ext>
            </a:extLst>
          </p:cNvPr>
          <p:cNvSpPr>
            <a:spLocks noGrp="1"/>
          </p:cNvSpPr>
          <p:nvPr>
            <p:ph sz="half" idx="16"/>
          </p:nvPr>
        </p:nvSpPr>
        <p:spPr/>
        <p:txBody>
          <a:bodyPr>
            <a:normAutofit/>
          </a:bodyPr>
          <a:lstStyle/>
          <a:p>
            <a:pPr marL="0" indent="0">
              <a:buNone/>
            </a:pPr>
            <a:r>
              <a:rPr lang="en-US" b="1" dirty="0"/>
              <a:t>Key services offered by GCP:</a:t>
            </a:r>
          </a:p>
          <a:p>
            <a:r>
              <a:rPr lang="en-US" dirty="0"/>
              <a:t>Compute Engine (Virtual Machines)</a:t>
            </a:r>
          </a:p>
          <a:p>
            <a:r>
              <a:rPr lang="en-US" dirty="0"/>
              <a:t>Cloud Storage</a:t>
            </a:r>
          </a:p>
          <a:p>
            <a:r>
              <a:rPr lang="en-US" dirty="0"/>
              <a:t>Cloud SQL</a:t>
            </a:r>
          </a:p>
          <a:p>
            <a:r>
              <a:rPr lang="en-US" dirty="0"/>
              <a:t>Virtual Private Cloud (VPC)</a:t>
            </a:r>
          </a:p>
          <a:p>
            <a:r>
              <a:rPr lang="en-US" dirty="0" err="1"/>
              <a:t>BigQuery</a:t>
            </a:r>
            <a:r>
              <a:rPr lang="en-US" dirty="0"/>
              <a:t> (Analytics)</a:t>
            </a:r>
          </a:p>
          <a:p>
            <a:r>
              <a:rPr lang="en-US" dirty="0"/>
              <a:t>AI Platform (Machine Learning)</a:t>
            </a:r>
          </a:p>
        </p:txBody>
      </p:sp>
      <p:sp>
        <p:nvSpPr>
          <p:cNvPr id="5" name="Footer Placeholder 4">
            <a:extLst>
              <a:ext uri="{FF2B5EF4-FFF2-40B4-BE49-F238E27FC236}">
                <a16:creationId xmlns:a16="http://schemas.microsoft.com/office/drawing/2014/main" id="{D216B484-6C4B-5597-A25F-E7C807F70C2A}"/>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AE0F920A-C194-7B50-DB3D-2A433754CDCC}"/>
              </a:ext>
            </a:extLst>
          </p:cNvPr>
          <p:cNvSpPr>
            <a:spLocks noGrp="1"/>
          </p:cNvSpPr>
          <p:nvPr>
            <p:ph type="sldNum" sz="quarter" idx="12"/>
          </p:nvPr>
        </p:nvSpPr>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24423475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4094-EDA0-0E22-79CD-283600644B4E}"/>
              </a:ext>
            </a:extLst>
          </p:cNvPr>
          <p:cNvSpPr>
            <a:spLocks noGrp="1"/>
          </p:cNvSpPr>
          <p:nvPr>
            <p:ph type="title"/>
          </p:nvPr>
        </p:nvSpPr>
        <p:spPr/>
        <p:txBody>
          <a:bodyPr/>
          <a:lstStyle/>
          <a:p>
            <a:r>
              <a:rPr lang="en-US" dirty="0"/>
              <a:t>Benefits of Using Cloud APIs</a:t>
            </a:r>
            <a:br>
              <a:rPr lang="en-US" dirty="0"/>
            </a:br>
            <a:endParaRPr lang="en-US" dirty="0"/>
          </a:p>
        </p:txBody>
      </p:sp>
      <p:sp>
        <p:nvSpPr>
          <p:cNvPr id="3" name="Picture Placeholder 2">
            <a:extLst>
              <a:ext uri="{FF2B5EF4-FFF2-40B4-BE49-F238E27FC236}">
                <a16:creationId xmlns:a16="http://schemas.microsoft.com/office/drawing/2014/main" id="{0D19190A-98E0-D1AF-2DF3-4465D023229F}"/>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2010A180-DBF0-F19F-C531-C02961DD0994}"/>
              </a:ext>
            </a:extLst>
          </p:cNvPr>
          <p:cNvSpPr>
            <a:spLocks noGrp="1"/>
          </p:cNvSpPr>
          <p:nvPr>
            <p:ph sz="half" idx="16"/>
          </p:nvPr>
        </p:nvSpPr>
        <p:spPr/>
        <p:txBody>
          <a:bodyPr>
            <a:normAutofit/>
          </a:bodyPr>
          <a:lstStyle/>
          <a:p>
            <a:r>
              <a:rPr lang="en-US" dirty="0"/>
              <a:t>Increased Efficiency: APIs streamline communication between applications, reducing development time and effort.</a:t>
            </a:r>
          </a:p>
          <a:p>
            <a:r>
              <a:rPr lang="en-US" dirty="0"/>
              <a:t>Improved Scalability: Cloud APIs enable applications to scale effortlessly by leveraging the on-demand nature of cloud resources.</a:t>
            </a:r>
          </a:p>
          <a:p>
            <a:r>
              <a:rPr lang="en-US" dirty="0"/>
              <a:t>Faster Innovation: APIs allow developers to focus on core functionalities and integrate readily available cloud services, accelerating innovation.</a:t>
            </a:r>
          </a:p>
          <a:p>
            <a:r>
              <a:rPr lang="en-US" dirty="0"/>
              <a:t>Reduced Costs: Cloud APIs can potentially reduce development and infrastructure costs by utilizing existing cloud services.</a:t>
            </a:r>
          </a:p>
        </p:txBody>
      </p:sp>
      <p:sp>
        <p:nvSpPr>
          <p:cNvPr id="5" name="Footer Placeholder 4">
            <a:extLst>
              <a:ext uri="{FF2B5EF4-FFF2-40B4-BE49-F238E27FC236}">
                <a16:creationId xmlns:a16="http://schemas.microsoft.com/office/drawing/2014/main" id="{7CE36D89-C183-8D17-5583-17B010D59F5B}"/>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B0BFE5B6-AB02-425A-6B1D-E943B4D87FCD}"/>
              </a:ext>
            </a:extLst>
          </p:cNvPr>
          <p:cNvSpPr>
            <a:spLocks noGrp="1"/>
          </p:cNvSpPr>
          <p:nvPr>
            <p:ph type="sldNum" sz="quarter" idx="12"/>
          </p:nvPr>
        </p:nvSpPr>
        <p:spPr/>
        <p:txBody>
          <a:bodyPr/>
          <a:lstStyle/>
          <a:p>
            <a:fld id="{B5CEABB6-07DC-46E8-9B57-56EC44A396E5}" type="slidenum">
              <a:rPr lang="en-US" smtClean="0"/>
              <a:pPr/>
              <a:t>70</a:t>
            </a:fld>
            <a:endParaRPr lang="en-US" dirty="0"/>
          </a:p>
        </p:txBody>
      </p:sp>
    </p:spTree>
    <p:extLst>
      <p:ext uri="{BB962C8B-B14F-4D97-AF65-F5344CB8AC3E}">
        <p14:creationId xmlns:p14="http://schemas.microsoft.com/office/powerpoint/2010/main" val="206716877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BD1FA-7715-F042-8572-4D603EEF10EA}"/>
              </a:ext>
            </a:extLst>
          </p:cNvPr>
          <p:cNvSpPr>
            <a:spLocks noGrp="1"/>
          </p:cNvSpPr>
          <p:nvPr>
            <p:ph type="title"/>
          </p:nvPr>
        </p:nvSpPr>
        <p:spPr/>
        <p:txBody>
          <a:bodyPr/>
          <a:lstStyle/>
          <a:p>
            <a:r>
              <a:rPr lang="en-US" dirty="0"/>
              <a:t>Popular Cloud API Providers</a:t>
            </a:r>
            <a:br>
              <a:rPr lang="en-US" dirty="0"/>
            </a:br>
            <a:endParaRPr lang="en-US" dirty="0"/>
          </a:p>
        </p:txBody>
      </p:sp>
      <p:sp>
        <p:nvSpPr>
          <p:cNvPr id="3" name="Picture Placeholder 2">
            <a:extLst>
              <a:ext uri="{FF2B5EF4-FFF2-40B4-BE49-F238E27FC236}">
                <a16:creationId xmlns:a16="http://schemas.microsoft.com/office/drawing/2014/main" id="{9EC1B72C-D9AE-1749-3897-D9A2257C9882}"/>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BF109108-A110-3B1B-A079-EBF15AAFE5FF}"/>
              </a:ext>
            </a:extLst>
          </p:cNvPr>
          <p:cNvSpPr>
            <a:spLocks noGrp="1"/>
          </p:cNvSpPr>
          <p:nvPr>
            <p:ph sz="half" idx="16"/>
          </p:nvPr>
        </p:nvSpPr>
        <p:spPr/>
        <p:txBody>
          <a:bodyPr>
            <a:normAutofit fontScale="92500"/>
          </a:bodyPr>
          <a:lstStyle/>
          <a:p>
            <a:r>
              <a:rPr lang="en-US" dirty="0"/>
              <a:t>Amazon Web Services (AWS) API: A comprehensive suite of APIs providing access to a vast array of AWS services, including storage, compute, databases, machine learning, and more.</a:t>
            </a:r>
          </a:p>
          <a:p>
            <a:r>
              <a:rPr lang="en-US" dirty="0"/>
              <a:t>Microsoft Azure API: Offers access to Microsoft's cloud platform, Azure. Developers can leverage Azure APIs for storage, compute, analytics, cognitive services, and integration with other Microsoft products.</a:t>
            </a:r>
          </a:p>
          <a:p>
            <a:r>
              <a:rPr lang="en-US" dirty="0"/>
              <a:t>Google Cloud Platform (GCP) API: Provides programmatic access to Google's cloud services like Cloud Storage, Cloud Functions, Cloud Machine Learning Engine, and a variety of big data and analytics tools.</a:t>
            </a:r>
          </a:p>
          <a:p>
            <a:endParaRPr lang="en-US" dirty="0"/>
          </a:p>
        </p:txBody>
      </p:sp>
      <p:sp>
        <p:nvSpPr>
          <p:cNvPr id="5" name="Footer Placeholder 4">
            <a:extLst>
              <a:ext uri="{FF2B5EF4-FFF2-40B4-BE49-F238E27FC236}">
                <a16:creationId xmlns:a16="http://schemas.microsoft.com/office/drawing/2014/main" id="{C9DA50CF-B3A2-C167-4867-C6AEDDE9B300}"/>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55B911F2-25E6-085F-59D8-8CD6B725D343}"/>
              </a:ext>
            </a:extLst>
          </p:cNvPr>
          <p:cNvSpPr>
            <a:spLocks noGrp="1"/>
          </p:cNvSpPr>
          <p:nvPr>
            <p:ph type="sldNum" sz="quarter" idx="12"/>
          </p:nvPr>
        </p:nvSpPr>
        <p:spPr/>
        <p:txBody>
          <a:bodyPr/>
          <a:lstStyle/>
          <a:p>
            <a:fld id="{B5CEABB6-07DC-46E8-9B57-56EC44A396E5}" type="slidenum">
              <a:rPr lang="en-US" smtClean="0"/>
              <a:pPr/>
              <a:t>71</a:t>
            </a:fld>
            <a:endParaRPr lang="en-US" dirty="0"/>
          </a:p>
        </p:txBody>
      </p:sp>
    </p:spTree>
    <p:extLst>
      <p:ext uri="{BB962C8B-B14F-4D97-AF65-F5344CB8AC3E}">
        <p14:creationId xmlns:p14="http://schemas.microsoft.com/office/powerpoint/2010/main" val="334643385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9E26A-F425-753A-CD4C-73A162650739}"/>
              </a:ext>
            </a:extLst>
          </p:cNvPr>
          <p:cNvSpPr>
            <a:spLocks noGrp="1"/>
          </p:cNvSpPr>
          <p:nvPr>
            <p:ph type="title"/>
          </p:nvPr>
        </p:nvSpPr>
        <p:spPr/>
        <p:txBody>
          <a:bodyPr/>
          <a:lstStyle/>
          <a:p>
            <a:r>
              <a:rPr lang="en-US" dirty="0"/>
              <a:t>Choosing the Right Cloud API Provider</a:t>
            </a:r>
            <a:br>
              <a:rPr lang="en-US" dirty="0"/>
            </a:br>
            <a:endParaRPr lang="en-US" dirty="0"/>
          </a:p>
        </p:txBody>
      </p:sp>
      <p:sp>
        <p:nvSpPr>
          <p:cNvPr id="3" name="Picture Placeholder 2">
            <a:extLst>
              <a:ext uri="{FF2B5EF4-FFF2-40B4-BE49-F238E27FC236}">
                <a16:creationId xmlns:a16="http://schemas.microsoft.com/office/drawing/2014/main" id="{F5F43A98-8B95-42F0-C9E6-1543AA43638E}"/>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98B475E3-DF6F-1C15-F67A-FD3FEE50275B}"/>
              </a:ext>
            </a:extLst>
          </p:cNvPr>
          <p:cNvSpPr>
            <a:spLocks noGrp="1"/>
          </p:cNvSpPr>
          <p:nvPr>
            <p:ph sz="half" idx="16"/>
          </p:nvPr>
        </p:nvSpPr>
        <p:spPr/>
        <p:txBody>
          <a:bodyPr>
            <a:normAutofit/>
          </a:bodyPr>
          <a:lstStyle/>
          <a:p>
            <a:r>
              <a:rPr lang="en-US" dirty="0"/>
              <a:t>Consider your specific needs: Evaluate the cloud services you require and identify the provider offering the most relevant APIs.</a:t>
            </a:r>
          </a:p>
          <a:p>
            <a:r>
              <a:rPr lang="en-US" dirty="0"/>
              <a:t>Explore pricing models: Cloud API providers offer various pricing structures, including pay-as-you-go models or tiered subscription plans. Choose a model that aligns with your usage patterns.</a:t>
            </a:r>
          </a:p>
          <a:p>
            <a:r>
              <a:rPr lang="en-US" dirty="0"/>
              <a:t>Security and Compliance: Ensure the cloud API provider prioritizes robust security measures and adheres to relevant compliance standards.</a:t>
            </a:r>
          </a:p>
        </p:txBody>
      </p:sp>
      <p:sp>
        <p:nvSpPr>
          <p:cNvPr id="5" name="Footer Placeholder 4">
            <a:extLst>
              <a:ext uri="{FF2B5EF4-FFF2-40B4-BE49-F238E27FC236}">
                <a16:creationId xmlns:a16="http://schemas.microsoft.com/office/drawing/2014/main" id="{FF851BBD-283F-4281-C04B-822A5D4ACB2A}"/>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70200D8C-7E95-1050-FB95-775330C0542F}"/>
              </a:ext>
            </a:extLst>
          </p:cNvPr>
          <p:cNvSpPr>
            <a:spLocks noGrp="1"/>
          </p:cNvSpPr>
          <p:nvPr>
            <p:ph type="sldNum" sz="quarter" idx="12"/>
          </p:nvPr>
        </p:nvSpPr>
        <p:spPr/>
        <p:txBody>
          <a:bodyPr/>
          <a:lstStyle/>
          <a:p>
            <a:fld id="{B5CEABB6-07DC-46E8-9B57-56EC44A396E5}" type="slidenum">
              <a:rPr lang="en-US" smtClean="0"/>
              <a:pPr/>
              <a:t>72</a:t>
            </a:fld>
            <a:endParaRPr lang="en-US" dirty="0"/>
          </a:p>
        </p:txBody>
      </p:sp>
    </p:spTree>
    <p:extLst>
      <p:ext uri="{BB962C8B-B14F-4D97-AF65-F5344CB8AC3E}">
        <p14:creationId xmlns:p14="http://schemas.microsoft.com/office/powerpoint/2010/main" val="1086760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42E6D-26EC-8D3C-0259-0BA63CDA3581}"/>
              </a:ext>
            </a:extLst>
          </p:cNvPr>
          <p:cNvSpPr>
            <a:spLocks noGrp="1"/>
          </p:cNvSpPr>
          <p:nvPr>
            <p:ph type="title"/>
          </p:nvPr>
        </p:nvSpPr>
        <p:spPr/>
        <p:txBody>
          <a:bodyPr/>
          <a:lstStyle/>
          <a:p>
            <a:r>
              <a:rPr lang="en-US" dirty="0"/>
              <a:t>Browsers for Cloud Computing</a:t>
            </a:r>
            <a:br>
              <a:rPr lang="en-US" dirty="0"/>
            </a:br>
            <a:endParaRPr lang="en-US" dirty="0"/>
          </a:p>
        </p:txBody>
      </p:sp>
      <p:sp>
        <p:nvSpPr>
          <p:cNvPr id="3" name="Picture Placeholder 2">
            <a:extLst>
              <a:ext uri="{FF2B5EF4-FFF2-40B4-BE49-F238E27FC236}">
                <a16:creationId xmlns:a16="http://schemas.microsoft.com/office/drawing/2014/main" id="{11BB00FF-EFDE-4B20-7809-963C0B255FE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6118C615-BC2D-A2D4-6E16-F4CF146F3866}"/>
              </a:ext>
            </a:extLst>
          </p:cNvPr>
          <p:cNvSpPr>
            <a:spLocks noGrp="1"/>
          </p:cNvSpPr>
          <p:nvPr>
            <p:ph sz="half" idx="16"/>
          </p:nvPr>
        </p:nvSpPr>
        <p:spPr>
          <a:xfrm>
            <a:off x="3803953" y="2590800"/>
            <a:ext cx="7615274" cy="3765550"/>
          </a:xfrm>
        </p:spPr>
        <p:txBody>
          <a:bodyPr>
            <a:normAutofit fontScale="62500" lnSpcReduction="20000"/>
          </a:bodyPr>
          <a:lstStyle/>
          <a:p>
            <a:r>
              <a:rPr lang="en-US" dirty="0"/>
              <a:t>Web browsers are the essential tools we use to access cloud resources like web applications and cloud platforms.</a:t>
            </a:r>
          </a:p>
          <a:p>
            <a:r>
              <a:rPr lang="en-US" dirty="0"/>
              <a:t>Popular web browsers for cloud computing include:</a:t>
            </a:r>
          </a:p>
          <a:p>
            <a:r>
              <a:rPr lang="en-US" dirty="0"/>
              <a:t>Google Chrome: A widely used browser known for its speed, security features, and extensive plugin library.</a:t>
            </a:r>
          </a:p>
          <a:p>
            <a:r>
              <a:rPr lang="en-US" dirty="0"/>
              <a:t>Mozilla Firefox: A privacy-focused browser offering customization options and a strong developer community.</a:t>
            </a:r>
          </a:p>
          <a:p>
            <a:r>
              <a:rPr lang="en-US" dirty="0"/>
              <a:t>Apple Safari: The default browser for Apple devices, known for its clean interface and integration with Apple services.</a:t>
            </a:r>
          </a:p>
          <a:p>
            <a:r>
              <a:rPr lang="en-US" dirty="0"/>
              <a:t>Microsoft Edge: The latest iteration of Microsoft's browser, offering improved performance and compatibility with web standards.</a:t>
            </a:r>
          </a:p>
          <a:p>
            <a:endParaRPr lang="en-US" dirty="0"/>
          </a:p>
        </p:txBody>
      </p:sp>
      <p:sp>
        <p:nvSpPr>
          <p:cNvPr id="5" name="Footer Placeholder 4">
            <a:extLst>
              <a:ext uri="{FF2B5EF4-FFF2-40B4-BE49-F238E27FC236}">
                <a16:creationId xmlns:a16="http://schemas.microsoft.com/office/drawing/2014/main" id="{1F3EEB0D-138C-8B38-0E07-248C946AFBAE}"/>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AAE51FF8-C558-4ADD-26B1-11C8FDEBA6DD}"/>
              </a:ext>
            </a:extLst>
          </p:cNvPr>
          <p:cNvSpPr>
            <a:spLocks noGrp="1"/>
          </p:cNvSpPr>
          <p:nvPr>
            <p:ph type="sldNum" sz="quarter" idx="12"/>
          </p:nvPr>
        </p:nvSpPr>
        <p:spPr/>
        <p:txBody>
          <a:bodyPr/>
          <a:lstStyle/>
          <a:p>
            <a:fld id="{B5CEABB6-07DC-46E8-9B57-56EC44A396E5}" type="slidenum">
              <a:rPr lang="en-US" smtClean="0"/>
              <a:pPr/>
              <a:t>73</a:t>
            </a:fld>
            <a:endParaRPr lang="en-US" dirty="0"/>
          </a:p>
        </p:txBody>
      </p:sp>
    </p:spTree>
    <p:extLst>
      <p:ext uri="{BB962C8B-B14F-4D97-AF65-F5344CB8AC3E}">
        <p14:creationId xmlns:p14="http://schemas.microsoft.com/office/powerpoint/2010/main" val="256661531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2A524-A403-55D4-B6C0-D64CF9AC2505}"/>
              </a:ext>
            </a:extLst>
          </p:cNvPr>
          <p:cNvSpPr>
            <a:spLocks noGrp="1"/>
          </p:cNvSpPr>
          <p:nvPr>
            <p:ph type="title"/>
          </p:nvPr>
        </p:nvSpPr>
        <p:spPr/>
        <p:txBody>
          <a:bodyPr>
            <a:normAutofit/>
          </a:bodyPr>
          <a:lstStyle/>
          <a:p>
            <a:r>
              <a:rPr lang="en-US" dirty="0"/>
              <a:t>Browsers -&gt; Gateways</a:t>
            </a:r>
          </a:p>
        </p:txBody>
      </p:sp>
      <p:sp>
        <p:nvSpPr>
          <p:cNvPr id="3" name="Picture Placeholder 2">
            <a:extLst>
              <a:ext uri="{FF2B5EF4-FFF2-40B4-BE49-F238E27FC236}">
                <a16:creationId xmlns:a16="http://schemas.microsoft.com/office/drawing/2014/main" id="{16487C97-C147-4263-4F68-E765317375EE}"/>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0EF10BEA-5FD7-EE85-44B4-448186DB879E}"/>
              </a:ext>
            </a:extLst>
          </p:cNvPr>
          <p:cNvSpPr>
            <a:spLocks noGrp="1"/>
          </p:cNvSpPr>
          <p:nvPr>
            <p:ph sz="half" idx="16"/>
          </p:nvPr>
        </p:nvSpPr>
        <p:spPr/>
        <p:txBody>
          <a:bodyPr>
            <a:normAutofit/>
          </a:bodyPr>
          <a:lstStyle/>
          <a:p>
            <a:r>
              <a:rPr lang="en-US" dirty="0"/>
              <a:t>Browsers for Cloud Computing: The Gateways to Your Cloud Journey</a:t>
            </a:r>
          </a:p>
          <a:p>
            <a:endParaRPr lang="en-US" dirty="0"/>
          </a:p>
        </p:txBody>
      </p:sp>
      <p:sp>
        <p:nvSpPr>
          <p:cNvPr id="5" name="Footer Placeholder 4">
            <a:extLst>
              <a:ext uri="{FF2B5EF4-FFF2-40B4-BE49-F238E27FC236}">
                <a16:creationId xmlns:a16="http://schemas.microsoft.com/office/drawing/2014/main" id="{EBD5A3DB-0C89-04C6-51EC-892D7398ECEE}"/>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37FD6FD3-3C1F-D529-B54C-42C37B2BD060}"/>
              </a:ext>
            </a:extLst>
          </p:cNvPr>
          <p:cNvSpPr>
            <a:spLocks noGrp="1"/>
          </p:cNvSpPr>
          <p:nvPr>
            <p:ph type="sldNum" sz="quarter" idx="12"/>
          </p:nvPr>
        </p:nvSpPr>
        <p:spPr/>
        <p:txBody>
          <a:bodyPr/>
          <a:lstStyle/>
          <a:p>
            <a:fld id="{B5CEABB6-07DC-46E8-9B57-56EC44A396E5}" type="slidenum">
              <a:rPr lang="en-US" smtClean="0"/>
              <a:pPr/>
              <a:t>74</a:t>
            </a:fld>
            <a:endParaRPr lang="en-US" dirty="0"/>
          </a:p>
        </p:txBody>
      </p:sp>
    </p:spTree>
    <p:extLst>
      <p:ext uri="{BB962C8B-B14F-4D97-AF65-F5344CB8AC3E}">
        <p14:creationId xmlns:p14="http://schemas.microsoft.com/office/powerpoint/2010/main" val="315386808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1EC50-64C9-2FCC-195F-A6E0EB923B37}"/>
              </a:ext>
            </a:extLst>
          </p:cNvPr>
          <p:cNvSpPr>
            <a:spLocks noGrp="1"/>
          </p:cNvSpPr>
          <p:nvPr>
            <p:ph type="title"/>
          </p:nvPr>
        </p:nvSpPr>
        <p:spPr/>
        <p:txBody>
          <a:bodyPr>
            <a:normAutofit fontScale="90000"/>
          </a:bodyPr>
          <a:lstStyle/>
          <a:p>
            <a:r>
              <a:rPr lang="en-US" dirty="0"/>
              <a:t>Web Browsers: The Key to Unlocking Cloud Resources</a:t>
            </a:r>
            <a:br>
              <a:rPr lang="en-US" dirty="0"/>
            </a:br>
            <a:endParaRPr lang="en-US" dirty="0"/>
          </a:p>
        </p:txBody>
      </p:sp>
      <p:sp>
        <p:nvSpPr>
          <p:cNvPr id="3" name="Picture Placeholder 2">
            <a:extLst>
              <a:ext uri="{FF2B5EF4-FFF2-40B4-BE49-F238E27FC236}">
                <a16:creationId xmlns:a16="http://schemas.microsoft.com/office/drawing/2014/main" id="{2E61F53B-4F74-0A63-F0B0-219BABDC7280}"/>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D3C64FB3-F5AD-6D38-AC53-58CE883C88A0}"/>
              </a:ext>
            </a:extLst>
          </p:cNvPr>
          <p:cNvSpPr>
            <a:spLocks noGrp="1"/>
          </p:cNvSpPr>
          <p:nvPr>
            <p:ph sz="half" idx="16"/>
          </p:nvPr>
        </p:nvSpPr>
        <p:spPr>
          <a:xfrm>
            <a:off x="3803953" y="2928491"/>
            <a:ext cx="7615274" cy="3308797"/>
          </a:xfrm>
        </p:spPr>
        <p:txBody>
          <a:bodyPr>
            <a:normAutofit/>
          </a:bodyPr>
          <a:lstStyle/>
          <a:p>
            <a:r>
              <a:rPr lang="en-US" dirty="0"/>
              <a:t>Web browsers are software applications that allow users to access and interact with the World Wide Web.</a:t>
            </a:r>
          </a:p>
          <a:p>
            <a:r>
              <a:rPr lang="en-US" dirty="0"/>
              <a:t>In cloud computing, web browsers become the crucial interface for accessing cloud-based resources.</a:t>
            </a:r>
          </a:p>
          <a:p>
            <a:r>
              <a:rPr lang="en-US" dirty="0"/>
              <a:t>We use web browsers to:</a:t>
            </a:r>
          </a:p>
          <a:p>
            <a:pPr lvl="1"/>
            <a:r>
              <a:rPr lang="en-US" dirty="0"/>
              <a:t>Access web applications like Gmail, Dropbox, or Salesforce.</a:t>
            </a:r>
          </a:p>
          <a:p>
            <a:pPr lvl="1"/>
            <a:r>
              <a:rPr lang="en-US" dirty="0"/>
              <a:t>Manage cloud storage services like Google Drive or OneDrive.</a:t>
            </a:r>
          </a:p>
          <a:p>
            <a:pPr lvl="1"/>
            <a:r>
              <a:rPr lang="en-US" dirty="0"/>
              <a:t>Interact with cloud platforms like Amazon Web Services (AWS) or Microsoft Azure (optional depending on the level of audience).</a:t>
            </a:r>
          </a:p>
        </p:txBody>
      </p:sp>
      <p:sp>
        <p:nvSpPr>
          <p:cNvPr id="5" name="Footer Placeholder 4">
            <a:extLst>
              <a:ext uri="{FF2B5EF4-FFF2-40B4-BE49-F238E27FC236}">
                <a16:creationId xmlns:a16="http://schemas.microsoft.com/office/drawing/2014/main" id="{1AECCF9D-AB47-C6D3-09D4-21DA99962842}"/>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8AC30730-B922-072C-8A38-1E289420C999}"/>
              </a:ext>
            </a:extLst>
          </p:cNvPr>
          <p:cNvSpPr>
            <a:spLocks noGrp="1"/>
          </p:cNvSpPr>
          <p:nvPr>
            <p:ph type="sldNum" sz="quarter" idx="12"/>
          </p:nvPr>
        </p:nvSpPr>
        <p:spPr/>
        <p:txBody>
          <a:bodyPr/>
          <a:lstStyle/>
          <a:p>
            <a:fld id="{B5CEABB6-07DC-46E8-9B57-56EC44A396E5}" type="slidenum">
              <a:rPr lang="en-US" smtClean="0"/>
              <a:pPr/>
              <a:t>75</a:t>
            </a:fld>
            <a:endParaRPr lang="en-US" dirty="0"/>
          </a:p>
        </p:txBody>
      </p:sp>
    </p:spTree>
    <p:extLst>
      <p:ext uri="{BB962C8B-B14F-4D97-AF65-F5344CB8AC3E}">
        <p14:creationId xmlns:p14="http://schemas.microsoft.com/office/powerpoint/2010/main" val="270435572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9F7C8-62E7-9A11-9BF2-34A7D06B403E}"/>
              </a:ext>
            </a:extLst>
          </p:cNvPr>
          <p:cNvSpPr>
            <a:spLocks noGrp="1"/>
          </p:cNvSpPr>
          <p:nvPr>
            <p:ph type="title"/>
          </p:nvPr>
        </p:nvSpPr>
        <p:spPr/>
        <p:txBody>
          <a:bodyPr/>
          <a:lstStyle/>
          <a:p>
            <a:r>
              <a:rPr lang="en-US" dirty="0"/>
              <a:t>Popular Web Browsers for Cloud Computing</a:t>
            </a:r>
            <a:br>
              <a:rPr lang="en-US" dirty="0"/>
            </a:br>
            <a:endParaRPr lang="en-US" dirty="0"/>
          </a:p>
        </p:txBody>
      </p:sp>
      <p:sp>
        <p:nvSpPr>
          <p:cNvPr id="3" name="Picture Placeholder 2">
            <a:extLst>
              <a:ext uri="{FF2B5EF4-FFF2-40B4-BE49-F238E27FC236}">
                <a16:creationId xmlns:a16="http://schemas.microsoft.com/office/drawing/2014/main" id="{1CDC8637-6C9B-5276-6208-6B39DB974BA7}"/>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92944B71-1210-E9E9-8C0B-5490AC2507D8}"/>
              </a:ext>
            </a:extLst>
          </p:cNvPr>
          <p:cNvSpPr>
            <a:spLocks noGrp="1"/>
          </p:cNvSpPr>
          <p:nvPr>
            <p:ph sz="half" idx="16"/>
          </p:nvPr>
        </p:nvSpPr>
        <p:spPr/>
        <p:txBody>
          <a:bodyPr/>
          <a:lstStyle/>
          <a:p>
            <a:r>
              <a:rPr lang="en-US" dirty="0"/>
              <a:t>Several web browsers excel in cloud computing environments. Here's a closer look at some of the most popular options:</a:t>
            </a:r>
          </a:p>
          <a:p>
            <a:endParaRPr lang="en-US" dirty="0"/>
          </a:p>
        </p:txBody>
      </p:sp>
      <p:sp>
        <p:nvSpPr>
          <p:cNvPr id="5" name="Footer Placeholder 4">
            <a:extLst>
              <a:ext uri="{FF2B5EF4-FFF2-40B4-BE49-F238E27FC236}">
                <a16:creationId xmlns:a16="http://schemas.microsoft.com/office/drawing/2014/main" id="{AECD7D3E-0086-55AD-43DF-3CE9A2E23831}"/>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F26D8629-2D23-3C11-6A13-2CB9BEEF5594}"/>
              </a:ext>
            </a:extLst>
          </p:cNvPr>
          <p:cNvSpPr>
            <a:spLocks noGrp="1"/>
          </p:cNvSpPr>
          <p:nvPr>
            <p:ph type="sldNum" sz="quarter" idx="12"/>
          </p:nvPr>
        </p:nvSpPr>
        <p:spPr/>
        <p:txBody>
          <a:bodyPr/>
          <a:lstStyle/>
          <a:p>
            <a:fld id="{B5CEABB6-07DC-46E8-9B57-56EC44A396E5}" type="slidenum">
              <a:rPr lang="en-US" smtClean="0"/>
              <a:pPr/>
              <a:t>76</a:t>
            </a:fld>
            <a:endParaRPr lang="en-US" dirty="0"/>
          </a:p>
        </p:txBody>
      </p:sp>
    </p:spTree>
    <p:extLst>
      <p:ext uri="{BB962C8B-B14F-4D97-AF65-F5344CB8AC3E}">
        <p14:creationId xmlns:p14="http://schemas.microsoft.com/office/powerpoint/2010/main" val="175391692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FFED1-FE87-539F-F4F5-968E221189F0}"/>
              </a:ext>
            </a:extLst>
          </p:cNvPr>
          <p:cNvSpPr>
            <a:spLocks noGrp="1"/>
          </p:cNvSpPr>
          <p:nvPr>
            <p:ph type="title"/>
          </p:nvPr>
        </p:nvSpPr>
        <p:spPr/>
        <p:txBody>
          <a:bodyPr/>
          <a:lstStyle/>
          <a:p>
            <a:r>
              <a:rPr lang="en-US" dirty="0"/>
              <a:t>Google Chrome: </a:t>
            </a:r>
            <a:br>
              <a:rPr lang="en-US" dirty="0"/>
            </a:br>
            <a:endParaRPr lang="en-US" dirty="0"/>
          </a:p>
        </p:txBody>
      </p:sp>
      <p:sp>
        <p:nvSpPr>
          <p:cNvPr id="3" name="Picture Placeholder 2">
            <a:extLst>
              <a:ext uri="{FF2B5EF4-FFF2-40B4-BE49-F238E27FC236}">
                <a16:creationId xmlns:a16="http://schemas.microsoft.com/office/drawing/2014/main" id="{ED841334-9DD6-1CA6-80E4-315B69C5B712}"/>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D96D6E4A-DCFB-7D1B-8391-452039E0BFC9}"/>
              </a:ext>
            </a:extLst>
          </p:cNvPr>
          <p:cNvSpPr>
            <a:spLocks noGrp="1"/>
          </p:cNvSpPr>
          <p:nvPr>
            <p:ph sz="half" idx="16"/>
          </p:nvPr>
        </p:nvSpPr>
        <p:spPr/>
        <p:txBody>
          <a:bodyPr>
            <a:normAutofit/>
          </a:bodyPr>
          <a:lstStyle/>
          <a:p>
            <a:r>
              <a:rPr lang="en-US" b="1" dirty="0"/>
              <a:t>Dominant market share </a:t>
            </a:r>
            <a:r>
              <a:rPr lang="en-US" dirty="0"/>
              <a:t>– Chrome is the most widely used web browser globally, known for its speed, security features, and extensive plugin library.</a:t>
            </a:r>
          </a:p>
          <a:p>
            <a:r>
              <a:rPr lang="en-US" b="1" dirty="0"/>
              <a:t>Seamless integration with Google services – </a:t>
            </a:r>
            <a:r>
              <a:rPr lang="en-US" dirty="0"/>
              <a:t>Chrome integrates seamlessly with other Google services like Gmail, Drive, and Docs, offering a unified user experience for users heavily invested in the Google ecosystem.</a:t>
            </a:r>
          </a:p>
          <a:p>
            <a:r>
              <a:rPr lang="en-US" b="1" dirty="0"/>
              <a:t>Extensive plugin library – </a:t>
            </a:r>
            <a:r>
              <a:rPr lang="en-US" dirty="0"/>
              <a:t>The Chrome Web Store offers a vast collection of extensions and plugins that can enhance functionality and personalize the browsing experience for cloud applications.</a:t>
            </a:r>
          </a:p>
        </p:txBody>
      </p:sp>
      <p:sp>
        <p:nvSpPr>
          <p:cNvPr id="5" name="Footer Placeholder 4">
            <a:extLst>
              <a:ext uri="{FF2B5EF4-FFF2-40B4-BE49-F238E27FC236}">
                <a16:creationId xmlns:a16="http://schemas.microsoft.com/office/drawing/2014/main" id="{9B2D9958-D4C7-1369-A323-AD601290B19D}"/>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E808D561-F391-4403-EC20-0D3433E5769D}"/>
              </a:ext>
            </a:extLst>
          </p:cNvPr>
          <p:cNvSpPr>
            <a:spLocks noGrp="1"/>
          </p:cNvSpPr>
          <p:nvPr>
            <p:ph type="sldNum" sz="quarter" idx="12"/>
          </p:nvPr>
        </p:nvSpPr>
        <p:spPr/>
        <p:txBody>
          <a:bodyPr/>
          <a:lstStyle/>
          <a:p>
            <a:fld id="{B5CEABB6-07DC-46E8-9B57-56EC44A396E5}" type="slidenum">
              <a:rPr lang="en-US" smtClean="0"/>
              <a:pPr/>
              <a:t>77</a:t>
            </a:fld>
            <a:endParaRPr lang="en-US" dirty="0"/>
          </a:p>
        </p:txBody>
      </p:sp>
    </p:spTree>
    <p:extLst>
      <p:ext uri="{BB962C8B-B14F-4D97-AF65-F5344CB8AC3E}">
        <p14:creationId xmlns:p14="http://schemas.microsoft.com/office/powerpoint/2010/main" val="297759005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15DC0-1B9E-EDAE-9551-FFFA64C621BA}"/>
              </a:ext>
            </a:extLst>
          </p:cNvPr>
          <p:cNvSpPr>
            <a:spLocks noGrp="1"/>
          </p:cNvSpPr>
          <p:nvPr>
            <p:ph type="title"/>
          </p:nvPr>
        </p:nvSpPr>
        <p:spPr/>
        <p:txBody>
          <a:bodyPr/>
          <a:lstStyle/>
          <a:p>
            <a:r>
              <a:rPr lang="en-US" dirty="0"/>
              <a:t>Mozilla Firefox</a:t>
            </a:r>
            <a:br>
              <a:rPr lang="en-US" dirty="0"/>
            </a:br>
            <a:endParaRPr lang="en-US" dirty="0"/>
          </a:p>
        </p:txBody>
      </p:sp>
      <p:sp>
        <p:nvSpPr>
          <p:cNvPr id="3" name="Picture Placeholder 2">
            <a:extLst>
              <a:ext uri="{FF2B5EF4-FFF2-40B4-BE49-F238E27FC236}">
                <a16:creationId xmlns:a16="http://schemas.microsoft.com/office/drawing/2014/main" id="{15C93321-98BD-5202-9589-625C9FF8C921}"/>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C96D2B06-456F-850D-5FF5-8384838B785A}"/>
              </a:ext>
            </a:extLst>
          </p:cNvPr>
          <p:cNvSpPr>
            <a:spLocks noGrp="1"/>
          </p:cNvSpPr>
          <p:nvPr>
            <p:ph sz="half" idx="16"/>
          </p:nvPr>
        </p:nvSpPr>
        <p:spPr/>
        <p:txBody>
          <a:bodyPr>
            <a:normAutofit fontScale="85000" lnSpcReduction="10000"/>
          </a:bodyPr>
          <a:lstStyle/>
          <a:p>
            <a:r>
              <a:rPr lang="en-US" b="1" dirty="0"/>
              <a:t>Privacy-focused – </a:t>
            </a:r>
            <a:r>
              <a:rPr lang="en-US" dirty="0"/>
              <a:t>Firefox prioritizes user privacy, offering features like enhanced tracking protection and control over cookies, making it ideal for users who value online privacy while using cloud services.</a:t>
            </a:r>
          </a:p>
          <a:p>
            <a:r>
              <a:rPr lang="en-US" b="1" dirty="0"/>
              <a:t>Customization options – </a:t>
            </a:r>
            <a:r>
              <a:rPr lang="en-US" dirty="0"/>
              <a:t>Firefox provides a high degree of customization, allowing users to personalize the look and feel of the browser with themes and extensions. This can be particularly beneficial for users who want to optimize their web browser for specific cloud workflows.</a:t>
            </a:r>
          </a:p>
          <a:p>
            <a:r>
              <a:rPr lang="en-US" b="1" dirty="0"/>
              <a:t>Strong developer community – </a:t>
            </a:r>
            <a:r>
              <a:rPr lang="en-US" dirty="0"/>
              <a:t>Firefox boasts a large and active developer community that contributes to its ongoing development and creates extensions specifically tailored for cloud applications.</a:t>
            </a:r>
          </a:p>
        </p:txBody>
      </p:sp>
      <p:sp>
        <p:nvSpPr>
          <p:cNvPr id="5" name="Footer Placeholder 4">
            <a:extLst>
              <a:ext uri="{FF2B5EF4-FFF2-40B4-BE49-F238E27FC236}">
                <a16:creationId xmlns:a16="http://schemas.microsoft.com/office/drawing/2014/main" id="{E4B38DED-327F-7717-B57A-C7037F9742A6}"/>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C0FEA706-4AA4-7424-6FCD-26F40EBC0B24}"/>
              </a:ext>
            </a:extLst>
          </p:cNvPr>
          <p:cNvSpPr>
            <a:spLocks noGrp="1"/>
          </p:cNvSpPr>
          <p:nvPr>
            <p:ph type="sldNum" sz="quarter" idx="12"/>
          </p:nvPr>
        </p:nvSpPr>
        <p:spPr/>
        <p:txBody>
          <a:bodyPr/>
          <a:lstStyle/>
          <a:p>
            <a:fld id="{B5CEABB6-07DC-46E8-9B57-56EC44A396E5}" type="slidenum">
              <a:rPr lang="en-US" smtClean="0"/>
              <a:pPr/>
              <a:t>78</a:t>
            </a:fld>
            <a:endParaRPr lang="en-US" dirty="0"/>
          </a:p>
        </p:txBody>
      </p:sp>
    </p:spTree>
    <p:extLst>
      <p:ext uri="{BB962C8B-B14F-4D97-AF65-F5344CB8AC3E}">
        <p14:creationId xmlns:p14="http://schemas.microsoft.com/office/powerpoint/2010/main" val="224695682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E1D65-A55C-D2F7-290A-3C2015BA8771}"/>
              </a:ext>
            </a:extLst>
          </p:cNvPr>
          <p:cNvSpPr>
            <a:spLocks noGrp="1"/>
          </p:cNvSpPr>
          <p:nvPr>
            <p:ph type="title"/>
          </p:nvPr>
        </p:nvSpPr>
        <p:spPr/>
        <p:txBody>
          <a:bodyPr/>
          <a:lstStyle/>
          <a:p>
            <a:r>
              <a:rPr lang="en-US" dirty="0"/>
              <a:t>Apple Safari</a:t>
            </a:r>
            <a:br>
              <a:rPr lang="en-US" dirty="0"/>
            </a:br>
            <a:endParaRPr lang="en-US" dirty="0"/>
          </a:p>
        </p:txBody>
      </p:sp>
      <p:sp>
        <p:nvSpPr>
          <p:cNvPr id="3" name="Picture Placeholder 2">
            <a:extLst>
              <a:ext uri="{FF2B5EF4-FFF2-40B4-BE49-F238E27FC236}">
                <a16:creationId xmlns:a16="http://schemas.microsoft.com/office/drawing/2014/main" id="{EC96755F-70D1-DA98-82D3-0896A44D7275}"/>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4AEAFF22-2694-C419-8704-EA8BAAACEC76}"/>
              </a:ext>
            </a:extLst>
          </p:cNvPr>
          <p:cNvSpPr>
            <a:spLocks noGrp="1"/>
          </p:cNvSpPr>
          <p:nvPr>
            <p:ph sz="half" idx="16"/>
          </p:nvPr>
        </p:nvSpPr>
        <p:spPr/>
        <p:txBody>
          <a:bodyPr>
            <a:normAutofit fontScale="85000" lnSpcReduction="10000"/>
          </a:bodyPr>
          <a:lstStyle/>
          <a:p>
            <a:r>
              <a:rPr lang="en-US" b="1" dirty="0"/>
              <a:t>Default browser for Apple devices – </a:t>
            </a:r>
            <a:r>
              <a:rPr lang="en-US" dirty="0"/>
              <a:t>Safari comes pre-installed on Apple devices like iPhones, iPads, and Macs. This seamless integration makes it a popular choice for users within the Apple ecosystem who leverage cloud services.</a:t>
            </a:r>
          </a:p>
          <a:p>
            <a:r>
              <a:rPr lang="en-US" b="1" dirty="0"/>
              <a:t>Clean interface – </a:t>
            </a:r>
            <a:r>
              <a:rPr lang="en-US" dirty="0"/>
              <a:t>Safari boasts a clean and minimalist interface that prioritizes content and avoids clutter. This can be appealing to users who prefer a streamlined browsing experience.</a:t>
            </a:r>
          </a:p>
          <a:p>
            <a:r>
              <a:rPr lang="en-US" b="1" dirty="0"/>
              <a:t>Tight integration with Apple services – </a:t>
            </a:r>
            <a:r>
              <a:rPr lang="en-US" dirty="0"/>
              <a:t>Safari integrates seamlessly with other Apple services like iCloud and iWork suite (Pages, Numbers, Keynote), offering a smooth workflow for users heavily invested in the Apple ecosystem.</a:t>
            </a:r>
          </a:p>
          <a:p>
            <a:endParaRPr lang="en-US" dirty="0"/>
          </a:p>
        </p:txBody>
      </p:sp>
      <p:sp>
        <p:nvSpPr>
          <p:cNvPr id="5" name="Footer Placeholder 4">
            <a:extLst>
              <a:ext uri="{FF2B5EF4-FFF2-40B4-BE49-F238E27FC236}">
                <a16:creationId xmlns:a16="http://schemas.microsoft.com/office/drawing/2014/main" id="{264D1DC6-4335-AB7C-3137-D109DF02E3F5}"/>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66EDB73E-C2A4-D6DB-DC85-A8965AE88875}"/>
              </a:ext>
            </a:extLst>
          </p:cNvPr>
          <p:cNvSpPr>
            <a:spLocks noGrp="1"/>
          </p:cNvSpPr>
          <p:nvPr>
            <p:ph type="sldNum" sz="quarter" idx="12"/>
          </p:nvPr>
        </p:nvSpPr>
        <p:spPr/>
        <p:txBody>
          <a:bodyPr/>
          <a:lstStyle/>
          <a:p>
            <a:fld id="{B5CEABB6-07DC-46E8-9B57-56EC44A396E5}" type="slidenum">
              <a:rPr lang="en-US" smtClean="0"/>
              <a:pPr/>
              <a:t>79</a:t>
            </a:fld>
            <a:endParaRPr lang="en-US" dirty="0"/>
          </a:p>
        </p:txBody>
      </p:sp>
    </p:spTree>
    <p:extLst>
      <p:ext uri="{BB962C8B-B14F-4D97-AF65-F5344CB8AC3E}">
        <p14:creationId xmlns:p14="http://schemas.microsoft.com/office/powerpoint/2010/main" val="3752166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F74DF-11C2-A79D-422E-BD35DB9E034B}"/>
              </a:ext>
            </a:extLst>
          </p:cNvPr>
          <p:cNvSpPr>
            <a:spLocks noGrp="1"/>
          </p:cNvSpPr>
          <p:nvPr>
            <p:ph type="title"/>
          </p:nvPr>
        </p:nvSpPr>
        <p:spPr/>
        <p:txBody>
          <a:bodyPr/>
          <a:lstStyle/>
          <a:p>
            <a:r>
              <a:rPr lang="en-US" b="1" dirty="0"/>
              <a:t>IBM Cloud</a:t>
            </a:r>
          </a:p>
        </p:txBody>
      </p:sp>
      <p:sp>
        <p:nvSpPr>
          <p:cNvPr id="3" name="Picture Placeholder 2">
            <a:extLst>
              <a:ext uri="{FF2B5EF4-FFF2-40B4-BE49-F238E27FC236}">
                <a16:creationId xmlns:a16="http://schemas.microsoft.com/office/drawing/2014/main" id="{E7BF276D-98B1-7A1E-2DB0-D6A4C33B61E9}"/>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2EA27CF1-15FB-37C8-E971-049459E3C6B3}"/>
              </a:ext>
            </a:extLst>
          </p:cNvPr>
          <p:cNvSpPr>
            <a:spLocks noGrp="1"/>
          </p:cNvSpPr>
          <p:nvPr>
            <p:ph sz="half" idx="16"/>
          </p:nvPr>
        </p:nvSpPr>
        <p:spPr>
          <a:xfrm>
            <a:off x="3803953" y="2248525"/>
            <a:ext cx="7615274" cy="3988763"/>
          </a:xfrm>
        </p:spPr>
        <p:txBody>
          <a:bodyPr>
            <a:normAutofit/>
          </a:bodyPr>
          <a:lstStyle/>
          <a:p>
            <a:pPr marL="0" indent="0" algn="just">
              <a:buNone/>
            </a:pPr>
            <a:r>
              <a:rPr lang="en-US" b="1" dirty="0"/>
              <a:t>Key services offered by IBM Cloud:</a:t>
            </a:r>
          </a:p>
          <a:p>
            <a:pPr lvl="1" algn="just"/>
            <a:r>
              <a:rPr lang="en-US" dirty="0"/>
              <a:t>Virtual Servers</a:t>
            </a:r>
          </a:p>
          <a:p>
            <a:pPr lvl="1" algn="just"/>
            <a:r>
              <a:rPr lang="en-US" dirty="0"/>
              <a:t>Cloud Object Storage</a:t>
            </a:r>
          </a:p>
          <a:p>
            <a:pPr lvl="1" algn="just"/>
            <a:r>
              <a:rPr lang="en-US" dirty="0"/>
              <a:t>Db2 (Database)</a:t>
            </a:r>
          </a:p>
          <a:p>
            <a:pPr lvl="1" algn="just"/>
            <a:r>
              <a:rPr lang="en-US" dirty="0"/>
              <a:t>Virtual Private Cloud (VPC)</a:t>
            </a:r>
          </a:p>
          <a:p>
            <a:pPr lvl="1" algn="just"/>
            <a:r>
              <a:rPr lang="en-US" dirty="0"/>
              <a:t>IBM Watson (AI and Machine Learning)</a:t>
            </a:r>
          </a:p>
          <a:p>
            <a:pPr lvl="1" algn="just"/>
            <a:r>
              <a:rPr lang="en-US" dirty="0"/>
              <a:t>IBM Cloud Pak for Data (Analytics)</a:t>
            </a:r>
          </a:p>
          <a:p>
            <a:pPr lvl="1" algn="just"/>
            <a:endParaRPr lang="en-US" dirty="0"/>
          </a:p>
        </p:txBody>
      </p:sp>
      <p:sp>
        <p:nvSpPr>
          <p:cNvPr id="5" name="Footer Placeholder 4">
            <a:extLst>
              <a:ext uri="{FF2B5EF4-FFF2-40B4-BE49-F238E27FC236}">
                <a16:creationId xmlns:a16="http://schemas.microsoft.com/office/drawing/2014/main" id="{94FF1B02-22CC-7F59-9F33-0412619DC728}"/>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5B6D450F-862B-CE82-2F79-A5FC6C761D6D}"/>
              </a:ext>
            </a:extLst>
          </p:cNvPr>
          <p:cNvSpPr>
            <a:spLocks noGrp="1"/>
          </p:cNvSpPr>
          <p:nvPr>
            <p:ph type="sldNum" sz="quarter" idx="12"/>
          </p:nvPr>
        </p:nvSpPr>
        <p:spPr/>
        <p:txBody>
          <a:bodyPr/>
          <a:lstStyle/>
          <a:p>
            <a:fld id="{B5CEABB6-07DC-46E8-9B57-56EC44A396E5}" type="slidenum">
              <a:rPr lang="en-US" smtClean="0"/>
              <a:pPr/>
              <a:t>8</a:t>
            </a:fld>
            <a:endParaRPr lang="en-US" dirty="0"/>
          </a:p>
        </p:txBody>
      </p:sp>
    </p:spTree>
    <p:extLst>
      <p:ext uri="{BB962C8B-B14F-4D97-AF65-F5344CB8AC3E}">
        <p14:creationId xmlns:p14="http://schemas.microsoft.com/office/powerpoint/2010/main" val="226484561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337F2-6C77-00B5-5BA4-F3F58F6D5C96}"/>
              </a:ext>
            </a:extLst>
          </p:cNvPr>
          <p:cNvSpPr>
            <a:spLocks noGrp="1"/>
          </p:cNvSpPr>
          <p:nvPr>
            <p:ph type="title"/>
          </p:nvPr>
        </p:nvSpPr>
        <p:spPr/>
        <p:txBody>
          <a:bodyPr/>
          <a:lstStyle/>
          <a:p>
            <a:r>
              <a:rPr lang="en-US" dirty="0"/>
              <a:t>Microsoft Edge</a:t>
            </a:r>
            <a:br>
              <a:rPr lang="en-US" dirty="0"/>
            </a:br>
            <a:endParaRPr lang="en-US" dirty="0"/>
          </a:p>
        </p:txBody>
      </p:sp>
      <p:sp>
        <p:nvSpPr>
          <p:cNvPr id="3" name="Picture Placeholder 2">
            <a:extLst>
              <a:ext uri="{FF2B5EF4-FFF2-40B4-BE49-F238E27FC236}">
                <a16:creationId xmlns:a16="http://schemas.microsoft.com/office/drawing/2014/main" id="{47118130-C146-EB15-0DBE-F21DC9CE4D13}"/>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08F5D7A-5914-8EDB-648D-65650DDECDFF}"/>
              </a:ext>
            </a:extLst>
          </p:cNvPr>
          <p:cNvSpPr>
            <a:spLocks noGrp="1"/>
          </p:cNvSpPr>
          <p:nvPr>
            <p:ph sz="half" idx="16"/>
          </p:nvPr>
        </p:nvSpPr>
        <p:spPr/>
        <p:txBody>
          <a:bodyPr>
            <a:normAutofit fontScale="85000" lnSpcReduction="10000"/>
          </a:bodyPr>
          <a:lstStyle/>
          <a:p>
            <a:r>
              <a:rPr lang="en-US" dirty="0"/>
              <a:t>Latest iteration of Microsoft's browser – Edge is the successor to Internet Explorer, offering improved performance, security features, and compatibility with web standards.</a:t>
            </a:r>
          </a:p>
          <a:p>
            <a:r>
              <a:rPr lang="en-US" dirty="0"/>
              <a:t>Improved performance – Edge is known for its faster performance compared to its predecessor. This enhanced speed benefits users who require a responsive browsing experience when accessing cloud resources.</a:t>
            </a:r>
          </a:p>
          <a:p>
            <a:r>
              <a:rPr lang="en-US" dirty="0"/>
              <a:t>Compatibility with web standards – Edge offers improved compatibility with modern web standards, ensuring a smooth and consistent user experience when accessing cloud-based applications built with these standards.</a:t>
            </a:r>
          </a:p>
        </p:txBody>
      </p:sp>
      <p:sp>
        <p:nvSpPr>
          <p:cNvPr id="5" name="Footer Placeholder 4">
            <a:extLst>
              <a:ext uri="{FF2B5EF4-FFF2-40B4-BE49-F238E27FC236}">
                <a16:creationId xmlns:a16="http://schemas.microsoft.com/office/drawing/2014/main" id="{62D003A5-8544-2EE1-C337-7DB95E47B153}"/>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0D040CE5-F4E9-6098-B9F1-17775C47617D}"/>
              </a:ext>
            </a:extLst>
          </p:cNvPr>
          <p:cNvSpPr>
            <a:spLocks noGrp="1"/>
          </p:cNvSpPr>
          <p:nvPr>
            <p:ph type="sldNum" sz="quarter" idx="12"/>
          </p:nvPr>
        </p:nvSpPr>
        <p:spPr/>
        <p:txBody>
          <a:bodyPr/>
          <a:lstStyle/>
          <a:p>
            <a:fld id="{B5CEABB6-07DC-46E8-9B57-56EC44A396E5}" type="slidenum">
              <a:rPr lang="en-US" smtClean="0"/>
              <a:pPr/>
              <a:t>80</a:t>
            </a:fld>
            <a:endParaRPr lang="en-US" dirty="0"/>
          </a:p>
        </p:txBody>
      </p:sp>
    </p:spTree>
    <p:extLst>
      <p:ext uri="{BB962C8B-B14F-4D97-AF65-F5344CB8AC3E}">
        <p14:creationId xmlns:p14="http://schemas.microsoft.com/office/powerpoint/2010/main" val="393748252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33FEB-44D2-D022-137D-F2F323DC14B2}"/>
              </a:ext>
            </a:extLst>
          </p:cNvPr>
          <p:cNvSpPr>
            <a:spLocks noGrp="1"/>
          </p:cNvSpPr>
          <p:nvPr>
            <p:ph type="title"/>
          </p:nvPr>
        </p:nvSpPr>
        <p:spPr/>
        <p:txBody>
          <a:bodyPr>
            <a:normAutofit fontScale="90000"/>
          </a:bodyPr>
          <a:lstStyle/>
          <a:p>
            <a:r>
              <a:rPr lang="en-US" dirty="0"/>
              <a:t>Conclusion: Choosing the Right Browser for Your Cloud Journey</a:t>
            </a:r>
            <a:br>
              <a:rPr lang="en-US" dirty="0"/>
            </a:br>
            <a:endParaRPr lang="en-US" dirty="0"/>
          </a:p>
        </p:txBody>
      </p:sp>
      <p:sp>
        <p:nvSpPr>
          <p:cNvPr id="3" name="Picture Placeholder 2">
            <a:extLst>
              <a:ext uri="{FF2B5EF4-FFF2-40B4-BE49-F238E27FC236}">
                <a16:creationId xmlns:a16="http://schemas.microsoft.com/office/drawing/2014/main" id="{6567B88D-37F5-1DCE-C33F-D618A7017A56}"/>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9F094954-C559-EA0D-AAD3-599DB011F473}"/>
              </a:ext>
            </a:extLst>
          </p:cNvPr>
          <p:cNvSpPr>
            <a:spLocks noGrp="1"/>
          </p:cNvSpPr>
          <p:nvPr>
            <p:ph sz="half" idx="16"/>
          </p:nvPr>
        </p:nvSpPr>
        <p:spPr/>
        <p:txBody>
          <a:bodyPr>
            <a:normAutofit/>
          </a:bodyPr>
          <a:lstStyle/>
          <a:p>
            <a:endParaRPr lang="en-US" dirty="0"/>
          </a:p>
        </p:txBody>
      </p:sp>
      <p:sp>
        <p:nvSpPr>
          <p:cNvPr id="5" name="Footer Placeholder 4">
            <a:extLst>
              <a:ext uri="{FF2B5EF4-FFF2-40B4-BE49-F238E27FC236}">
                <a16:creationId xmlns:a16="http://schemas.microsoft.com/office/drawing/2014/main" id="{C2A54CEF-2E45-04C7-A344-951E4DD34891}"/>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75B6949E-F558-57D5-AC88-E99515EED4CC}"/>
              </a:ext>
            </a:extLst>
          </p:cNvPr>
          <p:cNvSpPr>
            <a:spLocks noGrp="1"/>
          </p:cNvSpPr>
          <p:nvPr>
            <p:ph type="sldNum" sz="quarter" idx="12"/>
          </p:nvPr>
        </p:nvSpPr>
        <p:spPr/>
        <p:txBody>
          <a:bodyPr/>
          <a:lstStyle/>
          <a:p>
            <a:fld id="{B5CEABB6-07DC-46E8-9B57-56EC44A396E5}" type="slidenum">
              <a:rPr lang="en-US" smtClean="0"/>
              <a:pPr/>
              <a:t>81</a:t>
            </a:fld>
            <a:endParaRPr lang="en-US" dirty="0"/>
          </a:p>
        </p:txBody>
      </p:sp>
    </p:spTree>
    <p:extLst>
      <p:ext uri="{BB962C8B-B14F-4D97-AF65-F5344CB8AC3E}">
        <p14:creationId xmlns:p14="http://schemas.microsoft.com/office/powerpoint/2010/main" val="17173552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7E1F6-6033-ACEB-1B29-0AB1CA494228}"/>
              </a:ext>
            </a:extLst>
          </p:cNvPr>
          <p:cNvSpPr>
            <a:spLocks noGrp="1"/>
          </p:cNvSpPr>
          <p:nvPr>
            <p:ph type="title"/>
          </p:nvPr>
        </p:nvSpPr>
        <p:spPr/>
        <p:txBody>
          <a:bodyPr/>
          <a:lstStyle/>
          <a:p>
            <a:r>
              <a:rPr lang="en-US" b="1" dirty="0"/>
              <a:t>Alibaba Cloud</a:t>
            </a:r>
          </a:p>
        </p:txBody>
      </p:sp>
      <p:sp>
        <p:nvSpPr>
          <p:cNvPr id="3" name="Picture Placeholder 2">
            <a:extLst>
              <a:ext uri="{FF2B5EF4-FFF2-40B4-BE49-F238E27FC236}">
                <a16:creationId xmlns:a16="http://schemas.microsoft.com/office/drawing/2014/main" id="{CC755526-A543-8FF2-796B-F7C2764094F1}"/>
              </a:ext>
            </a:extLst>
          </p:cNvPr>
          <p:cNvSpPr>
            <a:spLocks noGrp="1"/>
          </p:cNvSpPr>
          <p:nvPr>
            <p:ph type="pic" sz="quarter" idx="15"/>
          </p:nvPr>
        </p:nvSpPr>
        <p:spPr/>
        <p:txBody>
          <a:bodyPr/>
          <a:lstStyle/>
          <a:p>
            <a:endParaRPr lang="en-US"/>
          </a:p>
        </p:txBody>
      </p:sp>
      <p:sp>
        <p:nvSpPr>
          <p:cNvPr id="4" name="Content Placeholder 3">
            <a:extLst>
              <a:ext uri="{FF2B5EF4-FFF2-40B4-BE49-F238E27FC236}">
                <a16:creationId xmlns:a16="http://schemas.microsoft.com/office/drawing/2014/main" id="{30073137-91F9-0233-B383-80A7A266A80E}"/>
              </a:ext>
            </a:extLst>
          </p:cNvPr>
          <p:cNvSpPr>
            <a:spLocks noGrp="1"/>
          </p:cNvSpPr>
          <p:nvPr>
            <p:ph sz="half" idx="16"/>
          </p:nvPr>
        </p:nvSpPr>
        <p:spPr>
          <a:xfrm>
            <a:off x="3803953" y="3117954"/>
            <a:ext cx="7615274" cy="3119334"/>
          </a:xfrm>
        </p:spPr>
        <p:txBody>
          <a:bodyPr>
            <a:normAutofit/>
          </a:bodyPr>
          <a:lstStyle/>
          <a:p>
            <a:r>
              <a:rPr lang="en-US" b="1" dirty="0"/>
              <a:t>Key services offered by Alibaba Cloud:</a:t>
            </a:r>
          </a:p>
          <a:p>
            <a:pPr lvl="1"/>
            <a:r>
              <a:rPr lang="en-US" dirty="0"/>
              <a:t>Elastic Compute Service (ECS)</a:t>
            </a:r>
          </a:p>
          <a:p>
            <a:pPr lvl="1"/>
            <a:r>
              <a:rPr lang="en-US" dirty="0"/>
              <a:t>Object Storage Service (OSS)</a:t>
            </a:r>
          </a:p>
          <a:p>
            <a:pPr lvl="1"/>
            <a:r>
              <a:rPr lang="en-US" dirty="0" err="1"/>
              <a:t>ApsaraDB</a:t>
            </a:r>
            <a:r>
              <a:rPr lang="en-US" dirty="0"/>
              <a:t> (Database)</a:t>
            </a:r>
          </a:p>
          <a:p>
            <a:pPr lvl="1"/>
            <a:r>
              <a:rPr lang="en-US" dirty="0"/>
              <a:t>Virtual Private Cloud (VPC)</a:t>
            </a:r>
          </a:p>
          <a:p>
            <a:pPr lvl="1"/>
            <a:r>
              <a:rPr lang="en-US" dirty="0" err="1"/>
              <a:t>MaxCompute</a:t>
            </a:r>
            <a:r>
              <a:rPr lang="en-US" dirty="0"/>
              <a:t> (Analytics)</a:t>
            </a:r>
          </a:p>
          <a:p>
            <a:pPr lvl="1"/>
            <a:r>
              <a:rPr lang="en-US" dirty="0"/>
              <a:t>PAI (Machine Learning)</a:t>
            </a:r>
          </a:p>
          <a:p>
            <a:pPr lvl="1"/>
            <a:endParaRPr lang="en-US" dirty="0"/>
          </a:p>
        </p:txBody>
      </p:sp>
      <p:sp>
        <p:nvSpPr>
          <p:cNvPr id="5" name="Footer Placeholder 4">
            <a:extLst>
              <a:ext uri="{FF2B5EF4-FFF2-40B4-BE49-F238E27FC236}">
                <a16:creationId xmlns:a16="http://schemas.microsoft.com/office/drawing/2014/main" id="{1D833E48-5563-F3F4-DDC1-16A1EC2A5AC4}"/>
              </a:ext>
            </a:extLst>
          </p:cNvPr>
          <p:cNvSpPr>
            <a:spLocks noGrp="1"/>
          </p:cNvSpPr>
          <p:nvPr>
            <p:ph type="ftr" sz="quarter" idx="11"/>
          </p:nvPr>
        </p:nvSpPr>
        <p:spPr/>
        <p:txBody>
          <a:bodyPr/>
          <a:lstStyle/>
          <a:p>
            <a:r>
              <a:rPr lang="en-US"/>
              <a:t>Professor Dr. Sudan Jha</a:t>
            </a:r>
            <a:endParaRPr lang="en-US" dirty="0"/>
          </a:p>
        </p:txBody>
      </p:sp>
      <p:sp>
        <p:nvSpPr>
          <p:cNvPr id="6" name="Slide Number Placeholder 5">
            <a:extLst>
              <a:ext uri="{FF2B5EF4-FFF2-40B4-BE49-F238E27FC236}">
                <a16:creationId xmlns:a16="http://schemas.microsoft.com/office/drawing/2014/main" id="{6B38FB1F-9A3A-B07B-4DFE-61CC920F14C1}"/>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2367035814"/>
      </p:ext>
    </p:extLst>
  </p:cSld>
  <p:clrMapOvr>
    <a:masterClrMapping/>
  </p:clrMapOvr>
</p:sld>
</file>

<file path=ppt/theme/theme1.xml><?xml version="1.0" encoding="utf-8"?>
<a:theme xmlns:a="http://schemas.openxmlformats.org/drawingml/2006/main" name="Custom">
  <a:themeElements>
    <a:clrScheme name="Custom 74">
      <a:dk1>
        <a:sysClr val="windowText" lastClr="000000"/>
      </a:dk1>
      <a:lt1>
        <a:sysClr val="window" lastClr="FFFFFF"/>
      </a:lt1>
      <a:dk2>
        <a:srgbClr val="F8F0E3"/>
      </a:dk2>
      <a:lt2>
        <a:srgbClr val="E7E6E6"/>
      </a:lt2>
      <a:accent1>
        <a:srgbClr val="224E7F"/>
      </a:accent1>
      <a:accent2>
        <a:srgbClr val="385E88"/>
      </a:accent2>
      <a:accent3>
        <a:srgbClr val="AA2070"/>
      </a:accent3>
      <a:accent4>
        <a:srgbClr val="EC008C"/>
      </a:accent4>
      <a:accent5>
        <a:srgbClr val="582156"/>
      </a:accent5>
      <a:accent6>
        <a:srgbClr val="958EA2"/>
      </a:accent6>
      <a:hlink>
        <a:srgbClr val="0563C1"/>
      </a:hlink>
      <a:folHlink>
        <a:srgbClr val="954F72"/>
      </a:folHlink>
    </a:clrScheme>
    <a:fontScheme name="Custom 112">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33968143_Win32_SL_V3" id="{4DA6DF5E-F5DF-461D-8863-50E9C5721FD0}" vid="{BC6DDDB8-E14A-47D1-98C5-2C109624FD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8903D25-5BE2-4D9E-B7D8-BE1DCAE2DC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65614A-92F9-4391-AC3D-F3F5B0704F9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8451406B-581B-4C29-A833-E33D8A6AB075}">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{23E9C8AE-2F61-4A2C-9120-461261C4D007}tf33968143_win32</Template>
  <TotalTime>2452</TotalTime>
  <Words>11161</Words>
  <Application>Microsoft Office PowerPoint</Application>
  <PresentationFormat>Widescreen</PresentationFormat>
  <Paragraphs>897</Paragraphs>
  <Slides>81</Slides>
  <Notes>70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81</vt:i4>
      </vt:variant>
    </vt:vector>
  </HeadingPairs>
  <TitlesOfParts>
    <vt:vector size="86" baseType="lpstr">
      <vt:lpstr>Arial</vt:lpstr>
      <vt:lpstr>Avenir Next LT Pro</vt:lpstr>
      <vt:lpstr>Calibri</vt:lpstr>
      <vt:lpstr>Google Sans</vt:lpstr>
      <vt:lpstr>Custom</vt:lpstr>
      <vt:lpstr>Chapter 6 – Cloud Computing Technology </vt:lpstr>
      <vt:lpstr>Agenda</vt:lpstr>
      <vt:lpstr>Accessing The Cloud: Platforms</vt:lpstr>
      <vt:lpstr>Accessing The Cloud: Platforms</vt:lpstr>
      <vt:lpstr>Overview of AWS</vt:lpstr>
      <vt:lpstr>Microsoft Azure</vt:lpstr>
      <vt:lpstr>Google Cloud Platform (GCP)</vt:lpstr>
      <vt:lpstr>IBM Cloud</vt:lpstr>
      <vt:lpstr>Alibaba Cloud</vt:lpstr>
      <vt:lpstr>Choosing the Right Cloud Platform</vt:lpstr>
      <vt:lpstr>AWS:</vt:lpstr>
      <vt:lpstr>Azure:</vt:lpstr>
      <vt:lpstr>GCP:</vt:lpstr>
      <vt:lpstr>IBM Cloud:</vt:lpstr>
      <vt:lpstr>Alibaba Cloud:</vt:lpstr>
      <vt:lpstr>Comparing Cloud Platforms</vt:lpstr>
      <vt:lpstr>PowerPoint Presentation</vt:lpstr>
      <vt:lpstr>conclusion</vt:lpstr>
      <vt:lpstr>PowerPoint Presentation</vt:lpstr>
      <vt:lpstr>AWS - Netflix</vt:lpstr>
      <vt:lpstr>AWS - Airbnb</vt:lpstr>
      <vt:lpstr>Microsoft Azure: Adobe</vt:lpstr>
      <vt:lpstr>Microsoft azure: GE Healthcare </vt:lpstr>
      <vt:lpstr>(GCP):: Spotify</vt:lpstr>
      <vt:lpstr>Snap Inc. (Snapchat) </vt:lpstr>
      <vt:lpstr>IBM Cloud::American Airlines</vt:lpstr>
      <vt:lpstr>IBM cloud::Volkswagen</vt:lpstr>
      <vt:lpstr>Alibaba Cloud:</vt:lpstr>
      <vt:lpstr>In short:</vt:lpstr>
      <vt:lpstr>Introduction to Web Application Frameworks (WAFs)</vt:lpstr>
      <vt:lpstr>Popular Web Application Frameworks</vt:lpstr>
      <vt:lpstr>Spring (Java)</vt:lpstr>
      <vt:lpstr>Ruby on Rails (Ruby)</vt:lpstr>
      <vt:lpstr>Django (Python)</vt:lpstr>
      <vt:lpstr>Bandwidth and its performance</vt:lpstr>
      <vt:lpstr>Node.js (JavaScript)</vt:lpstr>
      <vt:lpstr>Benefits of Using Web Application Frameworks</vt:lpstr>
      <vt:lpstr>Real-World Examples of WAF Usage</vt:lpstr>
      <vt:lpstr>Success Stories and Lessons Learned</vt:lpstr>
      <vt:lpstr>Accessing The Cloud: Web Hosting Services</vt:lpstr>
      <vt:lpstr>Popular Web Hosting Service Providers</vt:lpstr>
      <vt:lpstr>Types of Web Hosting Services</vt:lpstr>
      <vt:lpstr>Shared Hosting</vt:lpstr>
      <vt:lpstr>Virtual Private Server (VPS) Hosting</vt:lpstr>
      <vt:lpstr>Dedicated Hosting</vt:lpstr>
      <vt:lpstr>Bluehost</vt:lpstr>
      <vt:lpstr>GoDaddy</vt:lpstr>
      <vt:lpstr>HostGator</vt:lpstr>
      <vt:lpstr>SiteGround</vt:lpstr>
      <vt:lpstr>DreamHost</vt:lpstr>
      <vt:lpstr>Choosing the Right Web Hosting Service</vt:lpstr>
      <vt:lpstr>Real-World Examples</vt:lpstr>
      <vt:lpstr>Success Stories and Lessons Learned</vt:lpstr>
      <vt:lpstr>Accessing The Cloud: Proprietary Methods</vt:lpstr>
      <vt:lpstr>Proprietary Methods: Why Go Custom? </vt:lpstr>
      <vt:lpstr>Components of Proprietary Methods</vt:lpstr>
      <vt:lpstr>Benefits of Proprietary Methods</vt:lpstr>
      <vt:lpstr>Challenges of Proprietary Methods </vt:lpstr>
      <vt:lpstr>Case Studies: Proprietary Methods in Action </vt:lpstr>
      <vt:lpstr>conclusion</vt:lpstr>
      <vt:lpstr>Web Applications in Cloud Computing</vt:lpstr>
      <vt:lpstr>What are Cloud-Based Web Applications? </vt:lpstr>
      <vt:lpstr>Benefits of Cloud-Based Web Applications </vt:lpstr>
      <vt:lpstr>Popular Examples of Cloud-Based Web Applications </vt:lpstr>
      <vt:lpstr>Popular Examples of Cloud-Based Web Applications (Continued) </vt:lpstr>
      <vt:lpstr>The Future of Cloud-Based Web Applications </vt:lpstr>
      <vt:lpstr>PowerPoint Presentation</vt:lpstr>
      <vt:lpstr>What are APIs (Application Programming Interfaces)? </vt:lpstr>
      <vt:lpstr>APIs in Cloud Computing </vt:lpstr>
      <vt:lpstr>Benefits of Using Cloud APIs </vt:lpstr>
      <vt:lpstr>Popular Cloud API Providers </vt:lpstr>
      <vt:lpstr>Choosing the Right Cloud API Provider </vt:lpstr>
      <vt:lpstr>Browsers for Cloud Computing </vt:lpstr>
      <vt:lpstr>Browsers -&gt; Gateways</vt:lpstr>
      <vt:lpstr>Web Browsers: The Key to Unlocking Cloud Resources </vt:lpstr>
      <vt:lpstr>Popular Web Browsers for Cloud Computing </vt:lpstr>
      <vt:lpstr>Google Chrome:  </vt:lpstr>
      <vt:lpstr>Mozilla Firefox </vt:lpstr>
      <vt:lpstr>Apple Safari </vt:lpstr>
      <vt:lpstr>Microsoft Edge </vt:lpstr>
      <vt:lpstr>Conclusion: Choosing the Right Browser for Your Cloud Journey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Prof. Dr. Sudan Jha</dc:creator>
  <cp:lastModifiedBy>Prof. Dr. Sudan Jha</cp:lastModifiedBy>
  <cp:revision>590</cp:revision>
  <dcterms:created xsi:type="dcterms:W3CDTF">2024-04-09T12:08:16Z</dcterms:created>
  <dcterms:modified xsi:type="dcterms:W3CDTF">2024-07-23T18:26:18Z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